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382" r:id="rId1"/>
  </p:sldMasterIdLst>
  <p:notesMasterIdLst>
    <p:notesMasterId r:id="rId24"/>
  </p:notesMasterIdLst>
  <p:sldIdLst>
    <p:sldId id="256" r:id="rId2"/>
    <p:sldId id="257" r:id="rId3"/>
    <p:sldId id="281" r:id="rId4"/>
    <p:sldId id="282" r:id="rId5"/>
    <p:sldId id="258" r:id="rId6"/>
    <p:sldId id="259" r:id="rId7"/>
    <p:sldId id="260" r:id="rId8"/>
    <p:sldId id="262" r:id="rId9"/>
    <p:sldId id="263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80" r:id="rId20"/>
    <p:sldId id="279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Tsz Yip" initials="T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-2560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B5FD6-7D9C-EC4D-879B-C59519BDFF96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29771-682D-324E-B046-9A5AD6418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yptography" TargetMode="External"/><Relationship Id="rId4" Type="http://schemas.openxmlformats.org/officeDocument/2006/relationships/hyperlink" Target="http://en.wikipedia.org/wiki/Oracle_machine" TargetMode="External"/><Relationship Id="rId5" Type="http://schemas.openxmlformats.org/officeDocument/2006/relationships/hyperlink" Target="http://en.wikipedia.org/wiki/Black_box_(systems)" TargetMode="External"/><Relationship Id="rId6" Type="http://schemas.openxmlformats.org/officeDocument/2006/relationships/hyperlink" Target="http://en.wikipedia.org/wiki/Random" TargetMode="External"/><Relationship Id="rId7" Type="http://schemas.openxmlformats.org/officeDocument/2006/relationships/hyperlink" Target="http://en.wikipedia.org/wiki/Uniform_distribution_(mathematics)" TargetMode="External"/><Relationship Id="rId8" Type="http://schemas.openxmlformats.org/officeDocument/2006/relationships/hyperlink" Target="http://en.wikipedia.org/wiki/Mathematical_function" TargetMode="External"/><Relationship Id="rId9" Type="http://schemas.openxmlformats.org/officeDocument/2006/relationships/hyperlink" Target="http://en.wikipedia.org/wiki/Cryptographic_hash_function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xtractor_(mathematics)" TargetMode="External"/><Relationship Id="rId4" Type="http://schemas.openxmlformats.org/officeDocument/2006/relationships/hyperlink" Target="http://en.wikipedia.org/wiki/Information_entropy" TargetMode="External"/><Relationship Id="rId5" Type="http://schemas.openxmlformats.org/officeDocument/2006/relationships/hyperlink" Target="http://en.wikipedia.org/wiki/Random" TargetMode="External"/><Relationship Id="rId6" Type="http://schemas.openxmlformats.org/officeDocument/2006/relationships/hyperlink" Target="http://en.wikipedia.org/wiki/Uniform_distribution_(discrete)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585CF"/>
                </a:solidFill>
              </a:rPr>
              <a:t> Hamming Distance: the #</a:t>
            </a:r>
            <a:r>
              <a:rPr lang="en-US" baseline="0" dirty="0" smtClean="0">
                <a:solidFill>
                  <a:srgbClr val="6585CF"/>
                </a:solidFill>
              </a:rPr>
              <a:t> of locations in which the two inputs differ</a:t>
            </a:r>
            <a:endParaRPr lang="en-US" dirty="0" smtClean="0">
              <a:solidFill>
                <a:srgbClr val="6585CF"/>
              </a:solidFill>
            </a:endParaRPr>
          </a:p>
          <a:p>
            <a:endParaRPr lang="en-US" dirty="0" smtClean="0">
              <a:solidFill>
                <a:srgbClr val="6585CF"/>
              </a:solidFill>
            </a:endParaRPr>
          </a:p>
          <a:p>
            <a:r>
              <a:rPr lang="en-US" dirty="0" smtClean="0">
                <a:solidFill>
                  <a:srgbClr val="6585CF"/>
                </a:solidFill>
              </a:rPr>
              <a:t>Code-Offset Construction</a:t>
            </a:r>
          </a:p>
          <a:p>
            <a:pPr lvl="1"/>
            <a:r>
              <a:rPr lang="en-US" dirty="0" smtClean="0"/>
              <a:t>On input </a:t>
            </a:r>
            <a:r>
              <a:rPr lang="en-US" dirty="0" err="1" smtClean="0"/>
              <a:t>w</a:t>
            </a:r>
            <a:r>
              <a:rPr lang="en-US" dirty="0" smtClean="0"/>
              <a:t>, select a random codeword </a:t>
            </a:r>
            <a:r>
              <a:rPr lang="en-US" dirty="0" err="1" smtClean="0"/>
              <a:t>c</a:t>
            </a:r>
            <a:endParaRPr lang="en-US" dirty="0" smtClean="0"/>
          </a:p>
          <a:p>
            <a:pPr lvl="1"/>
            <a:r>
              <a:rPr lang="en-US" dirty="0" err="1" smtClean="0"/>
              <a:t>SS(w</a:t>
            </a:r>
            <a:r>
              <a:rPr lang="en-US" dirty="0" smtClean="0"/>
              <a:t>) is the shift needed to get from </a:t>
            </a:r>
            <a:r>
              <a:rPr lang="en-US" dirty="0" err="1" smtClean="0"/>
              <a:t>c</a:t>
            </a:r>
            <a:r>
              <a:rPr lang="en-US" dirty="0" smtClean="0"/>
              <a:t> to </a:t>
            </a:r>
            <a:r>
              <a:rPr lang="en-US" dirty="0" err="1" smtClean="0"/>
              <a:t>w</a:t>
            </a:r>
            <a:r>
              <a:rPr lang="en-US" dirty="0" smtClean="0"/>
              <a:t>: </a:t>
            </a:r>
            <a:r>
              <a:rPr lang="en-US" dirty="0" err="1" smtClean="0"/>
              <a:t>s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dirty="0" smtClean="0"/>
              <a:t> – </a:t>
            </a:r>
            <a:r>
              <a:rPr lang="en-US" dirty="0" err="1" smtClean="0"/>
              <a:t>c</a:t>
            </a:r>
            <a:endParaRPr lang="en-US" dirty="0" smtClean="0"/>
          </a:p>
          <a:p>
            <a:pPr lvl="1"/>
            <a:r>
              <a:rPr lang="en-US" dirty="0" err="1" smtClean="0"/>
              <a:t>c</a:t>
            </a:r>
            <a:r>
              <a:rPr lang="en-US" dirty="0" smtClean="0"/>
              <a:t>’ = </a:t>
            </a:r>
            <a:r>
              <a:rPr lang="en-US" dirty="0" err="1" smtClean="0"/>
              <a:t>w</a:t>
            </a:r>
            <a:r>
              <a:rPr lang="en-US" dirty="0" smtClean="0"/>
              <a:t>’ – </a:t>
            </a:r>
            <a:r>
              <a:rPr lang="en-US" dirty="0" err="1" smtClean="0"/>
              <a:t>s</a:t>
            </a:r>
            <a:r>
              <a:rPr lang="en-US" dirty="0" smtClean="0"/>
              <a:t>; decode </a:t>
            </a:r>
            <a:r>
              <a:rPr lang="en-US" dirty="0" err="1" smtClean="0"/>
              <a:t>c</a:t>
            </a:r>
            <a:r>
              <a:rPr lang="en-US" dirty="0" smtClean="0"/>
              <a:t>’ to </a:t>
            </a:r>
            <a:r>
              <a:rPr lang="en-US" dirty="0" err="1" smtClean="0"/>
              <a:t>c</a:t>
            </a:r>
            <a:r>
              <a:rPr lang="en-US" dirty="0" smtClean="0"/>
              <a:t>, and </a:t>
            </a: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c</a:t>
            </a:r>
            <a:r>
              <a:rPr lang="en-US" dirty="0" smtClean="0"/>
              <a:t> + 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accent4"/>
                </a:solidFill>
              </a:rPr>
              <a:t>Syndrome Construction</a:t>
            </a:r>
          </a:p>
          <a:p>
            <a:pPr lvl="1"/>
            <a:r>
              <a:rPr lang="en-US" dirty="0" smtClean="0"/>
              <a:t>Useful for linear codes</a:t>
            </a:r>
          </a:p>
          <a:p>
            <a:pPr lvl="1"/>
            <a:r>
              <a:rPr lang="en-US" dirty="0" smtClean="0"/>
              <a:t>S = </a:t>
            </a:r>
            <a:r>
              <a:rPr lang="en-US" dirty="0" err="1" smtClean="0"/>
              <a:t>SS(w</a:t>
            </a:r>
            <a:r>
              <a:rPr lang="en-US" dirty="0" smtClean="0"/>
              <a:t>) = </a:t>
            </a:r>
            <a:r>
              <a:rPr lang="en-US" dirty="0" err="1" smtClean="0"/>
              <a:t>syn(w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Rec(w’,s</a:t>
            </a:r>
            <a:r>
              <a:rPr lang="en-US" dirty="0" smtClean="0"/>
              <a:t>) is obtained by</a:t>
            </a:r>
          </a:p>
          <a:p>
            <a:pPr lvl="2"/>
            <a:r>
              <a:rPr lang="en-US" dirty="0" smtClean="0"/>
              <a:t>Finding error </a:t>
            </a:r>
            <a:r>
              <a:rPr lang="en-US" dirty="0" err="1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s.t</a:t>
            </a:r>
            <a:r>
              <a:rPr lang="en-US" dirty="0" smtClean="0"/>
              <a:t>: </a:t>
            </a:r>
            <a:r>
              <a:rPr lang="en-US" dirty="0" err="1" smtClean="0"/>
              <a:t>syn(e</a:t>
            </a:r>
            <a:r>
              <a:rPr lang="en-US" dirty="0" smtClean="0"/>
              <a:t>) = </a:t>
            </a:r>
            <a:r>
              <a:rPr lang="en-US" dirty="0" err="1" smtClean="0"/>
              <a:t>syn(w</a:t>
            </a:r>
            <a:r>
              <a:rPr lang="en-US" dirty="0" smtClean="0"/>
              <a:t>’) – </a:t>
            </a:r>
            <a:r>
              <a:rPr lang="en-US" dirty="0" err="1" smtClean="0"/>
              <a:t>s</a:t>
            </a:r>
            <a:endParaRPr lang="en-US" dirty="0" smtClean="0"/>
          </a:p>
          <a:p>
            <a:pPr lvl="2"/>
            <a:r>
              <a:rPr lang="en-US" dirty="0" smtClean="0"/>
              <a:t>Then </a:t>
            </a: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dirty="0" smtClean="0"/>
              <a:t>’ - </a:t>
            </a:r>
            <a:r>
              <a:rPr lang="en-US" dirty="0" err="1" smtClean="0"/>
              <a:t>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smtClean="0">
                <a:hlinkClick r:id="rId3" tooltip="Cryptography"/>
              </a:rPr>
              <a:t>cryptography</a:t>
            </a:r>
            <a:r>
              <a:rPr lang="en-US" dirty="0" smtClean="0"/>
              <a:t>, a </a:t>
            </a:r>
            <a:r>
              <a:rPr lang="en-US" b="1" dirty="0" smtClean="0"/>
              <a:t>random oracle</a:t>
            </a:r>
            <a:r>
              <a:rPr lang="en-US" dirty="0" smtClean="0"/>
              <a:t> is an </a:t>
            </a:r>
            <a:r>
              <a:rPr lang="en-US" dirty="0" smtClean="0">
                <a:hlinkClick r:id="rId4" tooltip="Oracle &#10;machine"/>
              </a:rPr>
              <a:t>oracle</a:t>
            </a:r>
            <a:r>
              <a:rPr lang="en-US" dirty="0" smtClean="0"/>
              <a:t> (a theoretical </a:t>
            </a:r>
            <a:r>
              <a:rPr lang="en-US" dirty="0" smtClean="0">
                <a:hlinkClick r:id="rId5" tooltip="Black&#10; box (systems)"/>
              </a:rPr>
              <a:t>black box</a:t>
            </a:r>
            <a:r>
              <a:rPr lang="en-US" dirty="0" smtClean="0"/>
              <a:t>) that responds to every query with a (truly) </a:t>
            </a:r>
            <a:r>
              <a:rPr lang="en-US" dirty="0" smtClean="0">
                <a:hlinkClick r:id="rId6" tooltip="Random"/>
              </a:rPr>
              <a:t>random</a:t>
            </a:r>
            <a:r>
              <a:rPr lang="en-US" dirty="0" smtClean="0"/>
              <a:t> response chosen </a:t>
            </a:r>
            <a:r>
              <a:rPr lang="en-US" dirty="0" smtClean="0">
                <a:hlinkClick r:id="rId7" tooltip="Uniform distribution (mathematics)"/>
              </a:rPr>
              <a:t>uniformly</a:t>
            </a:r>
            <a:r>
              <a:rPr lang="en-US" dirty="0" smtClean="0"/>
              <a:t> from its output domain, except that for any specific query, it responds the same way every time it receives that query. Put another way, a random oracle is a </a:t>
            </a:r>
            <a:r>
              <a:rPr lang="en-US" dirty="0" smtClean="0">
                <a:hlinkClick r:id="rId8" tooltip="Mathematical function"/>
              </a:rPr>
              <a:t>mathematical function</a:t>
            </a:r>
            <a:r>
              <a:rPr lang="en-US" dirty="0" smtClean="0"/>
              <a:t> mapping every possible query to a random response from its output domain. In practice, random oracles are typically used to model </a:t>
            </a:r>
            <a:r>
              <a:rPr lang="en-US" dirty="0" smtClean="0">
                <a:hlinkClick r:id="rId9" tooltip="Cryptographic hash function"/>
              </a:rPr>
              <a:t>cryptographic hash functions</a:t>
            </a:r>
            <a:r>
              <a:rPr lang="en-US" dirty="0" smtClean="0"/>
              <a:t> in schemes where strong randomness assumptions are needed of the hash function's output.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sketch is a pair</a:t>
            </a:r>
            <a:r>
              <a:rPr lang="en-US" baseline="0" dirty="0" smtClean="0"/>
              <a:t> of efficient randomize procedures that allow the reconstruction of a noisy input </a:t>
            </a:r>
            <a:r>
              <a:rPr lang="en-US" baseline="0" dirty="0" err="1" smtClean="0"/>
              <a:t>w</a:t>
            </a:r>
            <a:r>
              <a:rPr lang="en-US" baseline="0" dirty="0" smtClean="0"/>
              <a:t>. </a:t>
            </a:r>
          </a:p>
          <a:p>
            <a:r>
              <a:rPr lang="en-US" sz="2600" dirty="0" smtClean="0"/>
              <a:t>if </a:t>
            </a:r>
            <a:r>
              <a:rPr lang="en-US" sz="2600" dirty="0" err="1" smtClean="0"/>
              <a:t>w</a:t>
            </a:r>
            <a:r>
              <a:rPr lang="en-US" sz="2600" dirty="0" smtClean="0"/>
              <a:t> </a:t>
            </a:r>
            <a:r>
              <a:rPr lang="en-US" sz="2600" dirty="0" err="1" smtClean="0">
                <a:sym typeface="Wingdings"/>
              </a:rPr>
              <a:t>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w</a:t>
            </a:r>
            <a:r>
              <a:rPr lang="en-US" sz="2600" dirty="0" smtClean="0">
                <a:sym typeface="Wingdings"/>
              </a:rPr>
              <a:t>’, R can be reproduced exactly</a:t>
            </a:r>
            <a:endParaRPr lang="en-US" sz="2800" dirty="0" smtClean="0"/>
          </a:p>
          <a:p>
            <a:pPr lvl="1"/>
            <a:endParaRPr lang="en-US" sz="2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A379BB"/>
                </a:solidFill>
                <a:sym typeface="Symbol"/>
              </a:rPr>
              <a:t>H</a:t>
            </a:r>
            <a:r>
              <a:rPr lang="en-US" sz="2000" baseline="-25000" dirty="0" smtClean="0">
                <a:solidFill>
                  <a:srgbClr val="A379BB"/>
                </a:solidFill>
                <a:sym typeface="Symbol"/>
              </a:rPr>
              <a:t>∞</a:t>
            </a:r>
            <a:r>
              <a:rPr lang="en-US" sz="2000" dirty="0" smtClean="0">
                <a:solidFill>
                  <a:srgbClr val="A379BB"/>
                </a:solidFill>
                <a:sym typeface="Symbol"/>
              </a:rPr>
              <a:t>(W) : min-entropy of W, H</a:t>
            </a:r>
            <a:r>
              <a:rPr lang="en-US" sz="2000" baseline="-25000" dirty="0" smtClean="0">
                <a:solidFill>
                  <a:srgbClr val="A379BB"/>
                </a:solidFill>
                <a:sym typeface="Symbol"/>
              </a:rPr>
              <a:t>∞</a:t>
            </a:r>
            <a:r>
              <a:rPr lang="en-US" sz="2000" dirty="0" smtClean="0">
                <a:solidFill>
                  <a:srgbClr val="A379BB"/>
                </a:solidFill>
                <a:sym typeface="Symbol"/>
              </a:rPr>
              <a:t>(W|SS(W) : </a:t>
            </a:r>
            <a:r>
              <a:rPr lang="en-US" sz="2000" dirty="0" err="1" smtClean="0">
                <a:solidFill>
                  <a:srgbClr val="A379BB"/>
                </a:solidFill>
                <a:sym typeface="Symbol"/>
              </a:rPr>
              <a:t>avg</a:t>
            </a:r>
            <a:r>
              <a:rPr lang="en-US" sz="2000" dirty="0" smtClean="0">
                <a:solidFill>
                  <a:srgbClr val="A379BB"/>
                </a:solidFill>
                <a:sym typeface="Symbol"/>
              </a:rPr>
              <a:t> min-entropy of W given SS(W)</a:t>
            </a:r>
            <a:endParaRPr lang="en-US" sz="2000" baseline="30000" dirty="0" smtClean="0">
              <a:solidFill>
                <a:srgbClr val="A379BB"/>
              </a:solidFill>
              <a:sym typeface="Symbo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accent6"/>
                </a:solidFill>
                <a:sym typeface="Symbol"/>
              </a:rPr>
              <a:t>SD: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Statistical</a:t>
            </a:r>
            <a:r>
              <a:rPr lang="en-US" sz="2000" dirty="0" smtClean="0">
                <a:solidFill>
                  <a:schemeClr val="accent6"/>
                </a:solidFill>
                <a:sym typeface="Symbol"/>
              </a:rPr>
              <a:t> Distance, </a:t>
            </a:r>
            <a:r>
              <a:rPr lang="en-US" sz="2000" dirty="0" err="1" smtClean="0">
                <a:solidFill>
                  <a:schemeClr val="accent6"/>
                </a:solidFill>
                <a:sym typeface="Symbol"/>
              </a:rPr>
              <a:t>U</a:t>
            </a:r>
            <a:r>
              <a:rPr lang="en-US" sz="2000" baseline="-25000" dirty="0" err="1" smtClean="0">
                <a:solidFill>
                  <a:schemeClr val="accent6"/>
                </a:solidFill>
                <a:sym typeface="Symbol"/>
              </a:rPr>
              <a:t>l</a:t>
            </a:r>
            <a:r>
              <a:rPr lang="en-US" sz="2000" dirty="0" smtClean="0">
                <a:solidFill>
                  <a:schemeClr val="accent6"/>
                </a:solidFill>
                <a:sym typeface="Symbol"/>
              </a:rPr>
              <a:t> : {0,1}</a:t>
            </a:r>
            <a:r>
              <a:rPr lang="en-US" sz="2000" baseline="30000" dirty="0" smtClean="0">
                <a:solidFill>
                  <a:schemeClr val="accent6"/>
                </a:solidFill>
                <a:sym typeface="Symbol"/>
              </a:rPr>
              <a:t>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non-uniform bits decreases security by no more than their distance </a:t>
            </a:r>
            <a:r>
              <a:rPr lang="en-US" dirty="0" err="1" smtClean="0"/>
              <a:t>ε</a:t>
            </a:r>
            <a:r>
              <a:rPr lang="en-US" dirty="0" smtClean="0"/>
              <a:t> from uniform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choose </a:t>
            </a:r>
            <a:r>
              <a:rPr lang="en-US" dirty="0" err="1" smtClean="0"/>
              <a:t>ε</a:t>
            </a:r>
            <a:r>
              <a:rPr lang="en-US" dirty="0" smtClean="0"/>
              <a:t> sufficiently small (e.g. 2</a:t>
            </a:r>
            <a:r>
              <a:rPr lang="en-US" baseline="30000" dirty="0" smtClean="0"/>
              <a:t>-200</a:t>
            </a:r>
            <a:r>
              <a:rPr lang="en-US" dirty="0" smtClean="0"/>
              <a:t>), then the reduction in security is irrelevant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randomness extractor</a:t>
            </a:r>
            <a:r>
              <a:rPr lang="en-US" dirty="0" smtClean="0"/>
              <a:t>, often simply called "an </a:t>
            </a:r>
            <a:r>
              <a:rPr lang="en-US" dirty="0" smtClean="0">
                <a:hlinkClick r:id="rId3" tooltip="Extractor (mathematics)"/>
              </a:rPr>
              <a:t>extractor</a:t>
            </a:r>
            <a:r>
              <a:rPr lang="en-US" dirty="0" smtClean="0"/>
              <a:t>," is a function which, when applied to a </a:t>
            </a:r>
            <a:r>
              <a:rPr lang="en-US" dirty="0" smtClean="0">
                <a:hlinkClick r:id="rId4" tooltip="Information entropy"/>
              </a:rPr>
              <a:t>high-entropy</a:t>
            </a:r>
            <a:r>
              <a:rPr lang="en-US" dirty="0" smtClean="0"/>
              <a:t> source generates a </a:t>
            </a:r>
            <a:r>
              <a:rPr lang="en-US" dirty="0" smtClean="0">
                <a:hlinkClick r:id="rId5" tooltip="Random"/>
              </a:rPr>
              <a:t>random</a:t>
            </a:r>
            <a:r>
              <a:rPr lang="en-US" dirty="0" smtClean="0"/>
              <a:t> output that is shorter, yet </a:t>
            </a:r>
            <a:r>
              <a:rPr lang="en-US" dirty="0" smtClean="0">
                <a:hlinkClick r:id="rId6" tooltip="Uniform distribution (discrete)"/>
              </a:rPr>
              <a:t>uniformly distributed</a:t>
            </a:r>
            <a:r>
              <a:rPr lang="en-US" dirty="0" smtClean="0"/>
              <a:t>. In other words, outputting a completely random sample from a semi-random input</a:t>
            </a:r>
          </a:p>
          <a:p>
            <a:r>
              <a:rPr lang="en-US" dirty="0" smtClean="0"/>
              <a:t>I</a:t>
            </a:r>
            <a:r>
              <a:rPr lang="en-US" baseline="0" dirty="0" smtClean="0"/>
              <a:t> is randomly chosen</a:t>
            </a:r>
          </a:p>
          <a:p>
            <a:r>
              <a:rPr lang="en-US" baseline="0" dirty="0" smtClean="0"/>
              <a:t>L  = </a:t>
            </a:r>
            <a:r>
              <a:rPr lang="en-US" baseline="0" dirty="0" err="1" smtClean="0"/>
              <a:t>m</a:t>
            </a:r>
            <a:r>
              <a:rPr lang="en-US" baseline="0" dirty="0" smtClean="0"/>
              <a:t>’ – 2log(e – 1), which is the length of 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200" dirty="0" smtClean="0"/>
              <a:t>The user encrypts a sensitive record using a key R extracted from biometric data </a:t>
            </a:r>
            <a:r>
              <a:rPr lang="en-US" sz="1200" dirty="0" err="1" smtClean="0"/>
              <a:t>w</a:t>
            </a:r>
            <a:r>
              <a:rPr lang="en-US" sz="1200" dirty="0" smtClean="0"/>
              <a:t> via a fuzzy extractor</a:t>
            </a:r>
          </a:p>
          <a:p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200" dirty="0" smtClean="0"/>
              <a:t> Both P and the encrypted record need not be kept secret, because no one can decrypt the record without a </a:t>
            </a:r>
            <a:r>
              <a:rPr lang="en-US" sz="1200" dirty="0" err="1" smtClean="0"/>
              <a:t>w</a:t>
            </a:r>
            <a:r>
              <a:rPr lang="en-US" sz="1200" dirty="0" smtClean="0"/>
              <a:t>’ that is close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9771-682D-324E-B046-9A5AD6418E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4C3B-12BB-4EC8-A596-2037BFBCFD5E}" type="datetime1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7B-FFE7-A040-A736-5478F1F20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7B-FFE7-A040-A736-5478F1F20A5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D2D-5A5F-45B1-82F9-83DDE5E26DCD}" type="datetime1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146368A-C48F-8547-A9F0-AA8D9C959580}" type="datetimeFigureOut">
              <a:rPr lang="en-US" smtClean="0"/>
              <a:pPr/>
              <a:t>6/11/10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0B2AC31-083B-0B44-BE2F-A3014616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  <p:sldLayoutId id="2147484394" r:id="rId12"/>
    <p:sldLayoutId id="2147484395" r:id="rId13"/>
    <p:sldLayoutId id="2147484396" r:id="rId14"/>
    <p:sldLayoutId id="2147484397" r:id="rId15"/>
    <p:sldLayoutId id="2147484398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5648" y="1470616"/>
            <a:ext cx="7808976" cy="254236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Secure Authentication Using Biometric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1184" y="4012977"/>
            <a:ext cx="3742816" cy="1458938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3600" dirty="0" smtClean="0">
                <a:solidFill>
                  <a:schemeClr val="accent4"/>
                </a:solidFill>
              </a:rPr>
              <a:t>Karen Cui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sz="2800" dirty="0" smtClean="0"/>
              <a:t>Secure sketch addresses the issue of </a:t>
            </a:r>
            <a:r>
              <a:rPr lang="en-US" sz="2800" dirty="0" smtClean="0">
                <a:solidFill>
                  <a:schemeClr val="accent4"/>
                </a:solidFill>
              </a:rPr>
              <a:t>error correction</a:t>
            </a:r>
          </a:p>
          <a:p>
            <a:pPr lvl="1"/>
            <a:r>
              <a:rPr lang="en-US" sz="2400" dirty="0" smtClean="0">
                <a:solidFill>
                  <a:srgbClr val="A379BB"/>
                </a:solidFill>
              </a:rPr>
              <a:t>Since </a:t>
            </a:r>
            <a:r>
              <a:rPr lang="en-US" sz="2400" dirty="0" smtClean="0">
                <a:solidFill>
                  <a:srgbClr val="A379BB"/>
                </a:solidFill>
                <a:sym typeface="Symbol"/>
              </a:rPr>
              <a:t>H</a:t>
            </a:r>
            <a:r>
              <a:rPr lang="en-US" sz="2400" baseline="-25000" dirty="0" smtClean="0">
                <a:solidFill>
                  <a:srgbClr val="A379BB"/>
                </a:solidFill>
                <a:sym typeface="Symbol"/>
              </a:rPr>
              <a:t>∞</a:t>
            </a:r>
            <a:r>
              <a:rPr lang="en-US" sz="2400" dirty="0" smtClean="0">
                <a:solidFill>
                  <a:srgbClr val="A379BB"/>
                </a:solidFill>
                <a:sym typeface="Symbol"/>
              </a:rPr>
              <a:t>(W|SS(W)) ≥ </a:t>
            </a:r>
            <a:r>
              <a:rPr lang="en-US" sz="2400" dirty="0" err="1" smtClean="0">
                <a:solidFill>
                  <a:srgbClr val="A379BB"/>
                </a:solidFill>
                <a:sym typeface="Symbol"/>
              </a:rPr>
              <a:t>m</a:t>
            </a:r>
            <a:r>
              <a:rPr lang="en-US" sz="2400" dirty="0" smtClean="0">
                <a:solidFill>
                  <a:srgbClr val="A379BB"/>
                </a:solidFill>
                <a:sym typeface="Symbol"/>
              </a:rPr>
              <a:t>’, </a:t>
            </a:r>
            <a:r>
              <a:rPr lang="en-US" sz="2400" dirty="0" err="1" smtClean="0">
                <a:solidFill>
                  <a:srgbClr val="A379BB"/>
                </a:solidFill>
                <a:sym typeface="Symbol"/>
              </a:rPr>
              <a:t>w</a:t>
            </a:r>
            <a:r>
              <a:rPr lang="en-US" sz="2400" dirty="0" smtClean="0">
                <a:solidFill>
                  <a:srgbClr val="A379BB"/>
                </a:solidFill>
                <a:sym typeface="Symbol"/>
              </a:rPr>
              <a:t> is </a:t>
            </a:r>
            <a:r>
              <a:rPr lang="en-US" sz="2400" dirty="0" err="1" smtClean="0">
                <a:solidFill>
                  <a:srgbClr val="A379BB"/>
                </a:solidFill>
                <a:sym typeface="Symbol"/>
              </a:rPr>
              <a:t>stil</a:t>
            </a:r>
            <a:r>
              <a:rPr lang="en-US" sz="2400" dirty="0" smtClean="0">
                <a:solidFill>
                  <a:srgbClr val="A379BB"/>
                </a:solidFill>
                <a:sym typeface="Symbol"/>
              </a:rPr>
              <a:t> hard to guess</a:t>
            </a:r>
            <a:endParaRPr lang="en-US" sz="2400" dirty="0" smtClean="0">
              <a:solidFill>
                <a:srgbClr val="A379BB"/>
              </a:solidFill>
            </a:endParaRPr>
          </a:p>
          <a:p>
            <a:r>
              <a:rPr lang="en-US" sz="2800" dirty="0" smtClean="0"/>
              <a:t>Fuzzy Extractor corrects the </a:t>
            </a:r>
            <a:r>
              <a:rPr lang="en-US" sz="2800" dirty="0" smtClean="0">
                <a:solidFill>
                  <a:srgbClr val="6585CF"/>
                </a:solidFill>
              </a:rPr>
              <a:t>non-uniformity</a:t>
            </a:r>
            <a:r>
              <a:rPr lang="en-US" sz="2800" dirty="0" smtClean="0"/>
              <a:t> of W</a:t>
            </a: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R is nearly-uniformly random</a:t>
            </a: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Decrease security</a:t>
            </a: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Choose </a:t>
            </a:r>
            <a:r>
              <a:rPr lang="en-US" sz="2400" dirty="0" err="1" smtClean="0">
                <a:solidFill>
                  <a:schemeClr val="accent6"/>
                </a:solidFill>
              </a:rPr>
              <a:t>ε</a:t>
            </a:r>
            <a:r>
              <a:rPr lang="en-US" sz="2400" dirty="0" smtClean="0">
                <a:solidFill>
                  <a:schemeClr val="accent6"/>
                </a:solidFill>
              </a:rPr>
              <a:t> sufficiently small (e.g. 2</a:t>
            </a:r>
            <a:r>
              <a:rPr lang="en-US" sz="2400" baseline="30000" dirty="0" smtClean="0">
                <a:solidFill>
                  <a:schemeClr val="accent6"/>
                </a:solidFill>
              </a:rPr>
              <a:t>-200</a:t>
            </a:r>
            <a:r>
              <a:rPr lang="en-US" sz="2400" dirty="0" smtClean="0">
                <a:solidFill>
                  <a:schemeClr val="accent6"/>
                </a:solidFill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Secure Sketches Imply Fuzzy Extractors</a:t>
            </a:r>
            <a:endParaRPr lang="en-US" dirty="0"/>
          </a:p>
        </p:txBody>
      </p:sp>
      <p:pic>
        <p:nvPicPr>
          <p:cNvPr id="4" name="Content Placeholder 3" descr="Screen shot 2010-06-10 at 1.20.22 AM.png"/>
          <p:cNvPicPr>
            <a:picLocks noGrp="1" noChangeAspect="1"/>
          </p:cNvPicPr>
          <p:nvPr>
            <p:ph idx="1"/>
          </p:nvPr>
        </p:nvPicPr>
        <p:blipFill>
          <a:blip r:embed="rId3"/>
          <a:srcRect t="-50334" b="-50334"/>
          <a:stretch>
            <a:fillRect/>
          </a:stretch>
        </p:blipFill>
        <p:spPr>
          <a:xfrm>
            <a:off x="284163" y="2012232"/>
            <a:ext cx="8574087" cy="3992563"/>
          </a:xfrm>
        </p:spPr>
      </p:pic>
      <p:sp>
        <p:nvSpPr>
          <p:cNvPr id="5" name="Down Arrow 4"/>
          <p:cNvSpPr/>
          <p:nvPr/>
        </p:nvSpPr>
        <p:spPr>
          <a:xfrm>
            <a:off x="1708865" y="4884290"/>
            <a:ext cx="250843" cy="67423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609234" y="4884290"/>
            <a:ext cx="250843" cy="67423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32603" y="5743185"/>
            <a:ext cx="1003371" cy="5232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Gen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982128" y="5743185"/>
            <a:ext cx="1003371" cy="5232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Rep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84163" y="2116788"/>
            <a:ext cx="8574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can easily construct a fuzzy extractor given any (</a:t>
            </a:r>
            <a:r>
              <a:rPr lang="en-US" sz="2400" dirty="0" err="1" smtClean="0"/>
              <a:t>m,m’,t</a:t>
            </a:r>
            <a:r>
              <a:rPr lang="en-US" sz="2400" dirty="0" smtClean="0"/>
              <a:t>)-secure sketch by applying an extractor (Ext)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10109" y="5650852"/>
            <a:ext cx="909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   </a:t>
            </a:r>
            <a:endParaRPr lang="en-US" sz="4000" dirty="0"/>
          </a:p>
        </p:txBody>
      </p:sp>
      <p:sp>
        <p:nvSpPr>
          <p:cNvPr id="14" name="Right Arrow 13"/>
          <p:cNvSpPr/>
          <p:nvPr/>
        </p:nvSpPr>
        <p:spPr>
          <a:xfrm>
            <a:off x="5252018" y="5873990"/>
            <a:ext cx="611429" cy="261610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67261" y="5558526"/>
            <a:ext cx="2994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(m,m’-2log(ε -1), </a:t>
            </a:r>
            <a:r>
              <a:rPr lang="en-US" sz="2400" dirty="0" err="1" smtClean="0"/>
              <a:t>t</a:t>
            </a:r>
            <a:r>
              <a:rPr lang="en-US" sz="2400" dirty="0" smtClean="0"/>
              <a:t>, </a:t>
            </a:r>
            <a:r>
              <a:rPr lang="en-US" sz="2400" dirty="0" err="1" smtClean="0"/>
              <a:t>ε</a:t>
            </a:r>
            <a:r>
              <a:rPr lang="en-US" sz="2400" dirty="0" smtClean="0"/>
              <a:t>) – fuzzy extractor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</p:spPr>
        <p:txBody>
          <a:bodyPr/>
          <a:lstStyle/>
          <a:p>
            <a:pPr algn="l"/>
            <a:r>
              <a:rPr lang="en-US" dirty="0" smtClean="0"/>
              <a:t>Sample Application</a:t>
            </a:r>
            <a:endParaRPr lang="en-US" dirty="0"/>
          </a:p>
        </p:txBody>
      </p:sp>
      <p:pic>
        <p:nvPicPr>
          <p:cNvPr id="4" name="Content Placeholder 3" descr="Screen shot 2010-06-10 at 2.03.58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54174" r="-54174"/>
          <a:stretch>
            <a:fillRect/>
          </a:stretch>
        </p:blipFill>
        <p:spPr>
          <a:xfrm>
            <a:off x="-3705971" y="2952405"/>
            <a:ext cx="16828174" cy="1844525"/>
          </a:xfrm>
        </p:spPr>
      </p:pic>
      <p:sp>
        <p:nvSpPr>
          <p:cNvPr id="6" name="TextBox 5"/>
          <p:cNvSpPr txBox="1"/>
          <p:nvPr/>
        </p:nvSpPr>
        <p:spPr>
          <a:xfrm>
            <a:off x="284163" y="3874668"/>
            <a:ext cx="8574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Hamming Distance Constructions of Secure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4990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6585CF"/>
                </a:solidFill>
              </a:rPr>
              <a:t>Code-Offset Construction</a:t>
            </a:r>
          </a:p>
          <a:p>
            <a:pPr lvl="1"/>
            <a:r>
              <a:rPr lang="en-US" dirty="0" smtClean="0"/>
              <a:t>SS: shift needed to get from </a:t>
            </a:r>
            <a:r>
              <a:rPr lang="en-US" dirty="0" err="1" smtClean="0"/>
              <a:t>c</a:t>
            </a:r>
            <a:r>
              <a:rPr lang="en-US" dirty="0" smtClean="0"/>
              <a:t> to </a:t>
            </a:r>
            <a:r>
              <a:rPr lang="en-US" dirty="0" err="1" smtClean="0"/>
              <a:t>w</a:t>
            </a:r>
            <a:endParaRPr lang="en-US" dirty="0" smtClean="0"/>
          </a:p>
          <a:p>
            <a:pPr lvl="1"/>
            <a:r>
              <a:rPr lang="en-US" dirty="0" err="1" smtClean="0"/>
              <a:t>Rec(w’,s</a:t>
            </a:r>
            <a:r>
              <a:rPr lang="en-US" dirty="0" smtClean="0"/>
              <a:t>):  </a:t>
            </a:r>
          </a:p>
          <a:p>
            <a:pPr lvl="2"/>
            <a:r>
              <a:rPr lang="en-US" dirty="0" err="1" smtClean="0"/>
              <a:t>c</a:t>
            </a:r>
            <a:r>
              <a:rPr lang="en-US" dirty="0" smtClean="0"/>
              <a:t>’ = </a:t>
            </a:r>
            <a:r>
              <a:rPr lang="en-US" dirty="0" err="1" smtClean="0"/>
              <a:t>w</a:t>
            </a:r>
            <a:r>
              <a:rPr lang="en-US" dirty="0" smtClean="0"/>
              <a:t>’ –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decode </a:t>
            </a:r>
            <a:r>
              <a:rPr lang="en-US" dirty="0" err="1" smtClean="0"/>
              <a:t>c</a:t>
            </a:r>
            <a:r>
              <a:rPr lang="en-US" dirty="0" smtClean="0"/>
              <a:t>’</a:t>
            </a:r>
          </a:p>
          <a:p>
            <a:pPr lvl="2"/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c</a:t>
            </a:r>
            <a:r>
              <a:rPr lang="en-US" dirty="0" smtClean="0"/>
              <a:t> + </a:t>
            </a:r>
            <a:r>
              <a:rPr lang="en-US" dirty="0" err="1" smtClean="0"/>
              <a:t>s</a:t>
            </a:r>
            <a:endParaRPr lang="en-US" dirty="0" smtClean="0"/>
          </a:p>
          <a:p>
            <a:r>
              <a:rPr lang="en-US" dirty="0" smtClean="0">
                <a:solidFill>
                  <a:schemeClr val="accent4"/>
                </a:solidFill>
              </a:rPr>
              <a:t>Syndrome Construction</a:t>
            </a:r>
          </a:p>
          <a:p>
            <a:pPr lvl="1"/>
            <a:r>
              <a:rPr lang="en-US" dirty="0" smtClean="0"/>
              <a:t>SS: </a:t>
            </a:r>
            <a:r>
              <a:rPr lang="en-US" dirty="0" err="1" smtClean="0"/>
              <a:t>s</a:t>
            </a:r>
            <a:r>
              <a:rPr lang="en-US" dirty="0" smtClean="0"/>
              <a:t> = </a:t>
            </a:r>
            <a:r>
              <a:rPr lang="en-US" dirty="0" err="1" smtClean="0"/>
              <a:t>syn(w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Rec(w’,s</a:t>
            </a:r>
            <a:r>
              <a:rPr lang="en-US" dirty="0" smtClean="0"/>
              <a:t>) :</a:t>
            </a:r>
          </a:p>
          <a:p>
            <a:pPr lvl="2"/>
            <a:r>
              <a:rPr lang="en-US" dirty="0" smtClean="0"/>
              <a:t>Finding error </a:t>
            </a:r>
            <a:r>
              <a:rPr lang="en-US" dirty="0" err="1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s.t</a:t>
            </a:r>
            <a:r>
              <a:rPr lang="en-US" dirty="0" smtClean="0"/>
              <a:t>: </a:t>
            </a:r>
            <a:r>
              <a:rPr lang="en-US" dirty="0" err="1" smtClean="0"/>
              <a:t>syn(e</a:t>
            </a:r>
            <a:r>
              <a:rPr lang="en-US" dirty="0" smtClean="0"/>
              <a:t>) = </a:t>
            </a:r>
            <a:r>
              <a:rPr lang="en-US" dirty="0" err="1" smtClean="0"/>
              <a:t>syn(w</a:t>
            </a:r>
            <a:r>
              <a:rPr lang="en-US" dirty="0" smtClean="0"/>
              <a:t>’) – </a:t>
            </a:r>
            <a:r>
              <a:rPr lang="en-US" dirty="0" err="1" smtClean="0"/>
              <a:t>s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dirty="0" smtClean="0"/>
              <a:t>’ - </a:t>
            </a:r>
            <a:r>
              <a:rPr lang="en-US" dirty="0" err="1" smtClean="0"/>
              <a:t>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080" y="2133600"/>
            <a:ext cx="3105636" cy="1784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Drawbacks of Proposed Solution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sz="2800" dirty="0" smtClean="0">
                <a:solidFill>
                  <a:srgbClr val="A379BB"/>
                </a:solidFill>
              </a:rPr>
              <a:t>Assumes</a:t>
            </a:r>
            <a:r>
              <a:rPr lang="en-US" sz="2800" dirty="0" smtClean="0"/>
              <a:t> that P is reliably transmitted to the user</a:t>
            </a:r>
          </a:p>
          <a:p>
            <a:pPr lvl="1"/>
            <a:r>
              <a:rPr lang="en-US" dirty="0" smtClean="0"/>
              <a:t>E.g., “in-person” authentication</a:t>
            </a:r>
          </a:p>
          <a:p>
            <a:r>
              <a:rPr lang="en-US" sz="2800" dirty="0" smtClean="0">
                <a:solidFill>
                  <a:schemeClr val="accent6"/>
                </a:solidFill>
              </a:rPr>
              <a:t>No guarantees </a:t>
            </a:r>
            <a:r>
              <a:rPr lang="en-US" sz="2800" dirty="0" smtClean="0"/>
              <a:t>if P is corrupted</a:t>
            </a:r>
          </a:p>
          <a:p>
            <a:r>
              <a:rPr lang="en-US" sz="2800" dirty="0" smtClean="0"/>
              <a:t>What if an </a:t>
            </a:r>
            <a:r>
              <a:rPr lang="en-US" sz="2800" dirty="0" smtClean="0">
                <a:solidFill>
                  <a:schemeClr val="accent4"/>
                </a:solidFill>
              </a:rPr>
              <a:t>active adversary </a:t>
            </a:r>
            <a:r>
              <a:rPr lang="en-US" sz="2800" dirty="0" smtClean="0">
                <a:solidFill>
                  <a:schemeClr val="tx1"/>
                </a:solidFill>
              </a:rPr>
              <a:t>exists</a:t>
            </a:r>
            <a:r>
              <a:rPr lang="en-US" sz="2800" dirty="0" smtClean="0"/>
              <a:t>?</a:t>
            </a:r>
          </a:p>
          <a:p>
            <a:pPr lvl="1"/>
            <a:r>
              <a:rPr lang="en-US" dirty="0" smtClean="0"/>
              <a:t>Modify the messages sent</a:t>
            </a:r>
          </a:p>
          <a:p>
            <a:pPr lvl="1"/>
            <a:r>
              <a:rPr lang="en-US" dirty="0" smtClean="0"/>
              <a:t>Insecure channel</a:t>
            </a:r>
          </a:p>
          <a:p>
            <a:pPr lvl="2"/>
            <a:r>
              <a:rPr lang="en-US" dirty="0" smtClean="0"/>
              <a:t>E.g.  Noise, hackers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Proposed Solution II (by </a:t>
            </a:r>
            <a:r>
              <a:rPr lang="en-US" dirty="0" err="1" smtClean="0"/>
              <a:t>Boyen</a:t>
            </a:r>
            <a:r>
              <a:rPr lang="en-US" dirty="0" smtClean="0"/>
              <a:t> </a:t>
            </a:r>
            <a:r>
              <a:rPr lang="en-US" i="1" dirty="0" smtClean="0"/>
              <a:t>et. al.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2610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General-purpose solution for authentication with </a:t>
            </a:r>
            <a:r>
              <a:rPr lang="en-US" sz="2800" dirty="0" smtClean="0">
                <a:solidFill>
                  <a:schemeClr val="accent4"/>
                </a:solidFill>
              </a:rPr>
              <a:t>active adversary</a:t>
            </a:r>
          </a:p>
          <a:p>
            <a:r>
              <a:rPr lang="en-US" sz="2800" dirty="0" smtClean="0">
                <a:solidFill>
                  <a:schemeClr val="accent6"/>
                </a:solidFill>
              </a:rPr>
              <a:t>Idea</a:t>
            </a:r>
            <a:r>
              <a:rPr lang="en-US" sz="2800" dirty="0" smtClean="0"/>
              <a:t>: ensure that for any P’ </a:t>
            </a:r>
            <a:r>
              <a:rPr lang="en-US" sz="2800" dirty="0" err="1" smtClean="0">
                <a:sym typeface="Symbol" charset="2"/>
              </a:rPr>
              <a:t></a:t>
            </a:r>
            <a:r>
              <a:rPr lang="en-US" sz="2800" dirty="0" smtClean="0">
                <a:sym typeface="Symbol" charset="2"/>
              </a:rPr>
              <a:t> P, the user will reject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Adversary “forced” to forward real P</a:t>
            </a:r>
          </a:p>
          <a:p>
            <a:r>
              <a:rPr lang="en-US" sz="2800" i="1" dirty="0" smtClean="0">
                <a:solidFill>
                  <a:srgbClr val="6585CF"/>
                </a:solidFill>
              </a:rPr>
              <a:t>Robust</a:t>
            </a:r>
            <a:r>
              <a:rPr lang="en-US" sz="2800" dirty="0" smtClean="0">
                <a:solidFill>
                  <a:srgbClr val="6585CF"/>
                </a:solidFill>
              </a:rPr>
              <a:t> (fuzzy) extractor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Allow </a:t>
            </a:r>
            <a:r>
              <a:rPr lang="en-US" sz="2400" dirty="0" err="1" smtClean="0"/>
              <a:t>Rec</a:t>
            </a:r>
            <a:r>
              <a:rPr lang="en-US" sz="2400" dirty="0" smtClean="0"/>
              <a:t> to return “reject”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Robust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2167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</a:t>
            </a:r>
            <a:r>
              <a:rPr lang="en-US" sz="2800" dirty="0" smtClean="0">
                <a:solidFill>
                  <a:srgbClr val="6585CF"/>
                </a:solidFill>
              </a:rPr>
              <a:t>cure Sketch </a:t>
            </a:r>
            <a:r>
              <a:rPr lang="en-US" sz="2800" dirty="0" smtClean="0"/>
              <a:t>(passive adversary)</a:t>
            </a:r>
          </a:p>
          <a:p>
            <a:r>
              <a:rPr lang="en-US" sz="2800" dirty="0" smtClean="0">
                <a:solidFill>
                  <a:schemeClr val="accent4"/>
                </a:solidFill>
              </a:rPr>
              <a:t>Robust Sketch </a:t>
            </a:r>
            <a:r>
              <a:rPr lang="en-US" sz="2800" dirty="0" smtClean="0"/>
              <a:t>(active adversary)</a:t>
            </a:r>
          </a:p>
          <a:p>
            <a:r>
              <a:rPr lang="en-US" sz="2800" dirty="0" smtClean="0">
                <a:sym typeface="Symbol" charset="2"/>
              </a:rPr>
              <a:t>User detects whether </a:t>
            </a:r>
            <a:r>
              <a:rPr lang="en-US" sz="2800" dirty="0" smtClean="0"/>
              <a:t>P’ </a:t>
            </a:r>
            <a:r>
              <a:rPr lang="en-US" sz="2800" dirty="0" err="1" smtClean="0">
                <a:sym typeface="Symbol" charset="2"/>
              </a:rPr>
              <a:t></a:t>
            </a:r>
            <a:r>
              <a:rPr lang="en-US" sz="2800" dirty="0" smtClean="0">
                <a:sym typeface="Symbol" charset="2"/>
              </a:rPr>
              <a:t> P </a:t>
            </a:r>
            <a:r>
              <a:rPr lang="en-US" sz="2800" dirty="0" err="1" smtClean="0">
                <a:solidFill>
                  <a:schemeClr val="accent6"/>
                </a:solidFill>
                <a:sym typeface="Symbol" charset="2"/>
              </a:rPr>
              <a:t>w.h.p</a:t>
            </a:r>
            <a:r>
              <a:rPr lang="en-US" sz="2800" dirty="0" smtClean="0">
                <a:solidFill>
                  <a:schemeClr val="accent6"/>
                </a:solidFill>
                <a:sym typeface="Symbol" charset="2"/>
              </a:rPr>
              <a:t>.</a:t>
            </a:r>
          </a:p>
          <a:p>
            <a:r>
              <a:rPr lang="en-US" sz="2800" dirty="0" smtClean="0">
                <a:sym typeface="Symbol" charset="2"/>
              </a:rPr>
              <a:t>Adversary succeeds if </a:t>
            </a:r>
            <a:r>
              <a:rPr lang="en-US" sz="2800" dirty="0" err="1" smtClean="0">
                <a:sym typeface="Symbol" charset="2"/>
              </a:rPr>
              <a:t>i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 err="1" smtClean="0">
                <a:sym typeface="Symbol" charset="2"/>
              </a:rPr>
              <a:t>s.t</a:t>
            </a:r>
            <a:r>
              <a:rPr lang="en-US" sz="2800" dirty="0" smtClean="0">
                <a:sym typeface="Symbol" charset="2"/>
              </a:rPr>
              <a:t>. </a:t>
            </a:r>
            <a:br>
              <a:rPr lang="en-US" sz="2800" dirty="0" smtClean="0">
                <a:sym typeface="Symbol" charset="2"/>
              </a:rPr>
            </a:br>
            <a:r>
              <a:rPr lang="en-US" sz="2800" i="1" dirty="0" smtClean="0">
                <a:sym typeface="Symbol" charset="2"/>
              </a:rPr>
              <a:t>	</a:t>
            </a:r>
            <a:r>
              <a:rPr lang="en-US" sz="2800" i="1" dirty="0" err="1" smtClean="0">
                <a:sym typeface="Symbol" charset="2"/>
              </a:rPr>
              <a:t>Rec(w</a:t>
            </a:r>
            <a:r>
              <a:rPr lang="en-US" sz="2800" i="1" baseline="-25000" dirty="0" err="1" smtClean="0">
                <a:sym typeface="Symbol" charset="2"/>
              </a:rPr>
              <a:t>i</a:t>
            </a:r>
            <a:r>
              <a:rPr lang="en-US" sz="2800" i="1" dirty="0" smtClean="0">
                <a:sym typeface="Symbol" charset="2"/>
              </a:rPr>
              <a:t>, P</a:t>
            </a:r>
            <a:r>
              <a:rPr lang="en-US" sz="2800" i="1" baseline="-25000" dirty="0" smtClean="0">
                <a:sym typeface="Symbol" charset="2"/>
              </a:rPr>
              <a:t>i</a:t>
            </a:r>
            <a:r>
              <a:rPr lang="en-US" sz="2800" i="1" dirty="0" smtClean="0">
                <a:sym typeface="Symbol" charset="2"/>
              </a:rPr>
              <a:t>) </a:t>
            </a:r>
            <a:r>
              <a:rPr lang="en-US" sz="2800" i="1" dirty="0" err="1" smtClean="0">
                <a:sym typeface="Symbol" charset="2"/>
              </a:rPr>
              <a:t></a:t>
            </a:r>
            <a:r>
              <a:rPr lang="en-US" sz="2800" i="1" dirty="0" smtClean="0">
                <a:sym typeface="Symbol" charset="2"/>
              </a:rPr>
              <a:t> “reject”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Construct a Robust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sz="3200" dirty="0" smtClean="0"/>
              <a:t>Let (SS’, </a:t>
            </a:r>
            <a:r>
              <a:rPr lang="en-US" sz="3200" dirty="0" err="1" smtClean="0"/>
              <a:t>Rec</a:t>
            </a:r>
            <a:r>
              <a:rPr lang="en-US" sz="3200" dirty="0" smtClean="0"/>
              <a:t>’) be any secure sketch</a:t>
            </a:r>
          </a:p>
          <a:p>
            <a:r>
              <a:rPr lang="en-US" sz="3200" dirty="0" smtClean="0"/>
              <a:t>Define (SS, </a:t>
            </a:r>
            <a:r>
              <a:rPr lang="en-US" sz="3200" dirty="0" err="1" smtClean="0"/>
              <a:t>Rec</a:t>
            </a:r>
            <a:r>
              <a:rPr lang="en-US" sz="3200" dirty="0" smtClean="0"/>
              <a:t>) as follows: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11703" y="3706827"/>
            <a:ext cx="2076496" cy="156966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u="sng" dirty="0" err="1" smtClean="0">
                <a:solidFill>
                  <a:schemeClr val="accent4"/>
                </a:solidFill>
              </a:rPr>
              <a:t>SS(w</a:t>
            </a:r>
            <a:r>
              <a:rPr lang="en-US" sz="2400" u="sng" dirty="0" smtClean="0">
                <a:solidFill>
                  <a:schemeClr val="accent4"/>
                </a:solidFill>
              </a:rPr>
              <a:t>)</a:t>
            </a:r>
          </a:p>
          <a:p>
            <a:pPr algn="l"/>
            <a:r>
              <a:rPr lang="en-US" sz="2400" dirty="0" err="1" smtClean="0"/>
              <a:t>s’</a:t>
            </a:r>
            <a:r>
              <a:rPr lang="en-US" sz="2400" dirty="0" err="1" smtClean="0">
                <a:sym typeface="Wingdings"/>
              </a:rPr>
              <a:t></a:t>
            </a:r>
            <a:r>
              <a:rPr lang="en-US" sz="2400" dirty="0" err="1" smtClean="0"/>
              <a:t>SS’(w</a:t>
            </a:r>
            <a:r>
              <a:rPr lang="en-US" sz="2400" dirty="0" smtClean="0"/>
              <a:t>)</a:t>
            </a:r>
          </a:p>
          <a:p>
            <a:pPr algn="l"/>
            <a:r>
              <a:rPr lang="en-US" sz="2400" dirty="0" err="1" smtClean="0"/>
              <a:t>h</a:t>
            </a:r>
            <a:r>
              <a:rPr lang="en-US" sz="2400" dirty="0" smtClean="0"/>
              <a:t> = </a:t>
            </a:r>
            <a:r>
              <a:rPr lang="en-US" sz="2400" dirty="0" err="1" smtClean="0"/>
              <a:t>H(w,s</a:t>
            </a:r>
            <a:r>
              <a:rPr lang="en-US" sz="2400" dirty="0" smtClean="0"/>
              <a:t>’)</a:t>
            </a:r>
          </a:p>
          <a:p>
            <a:pPr algn="l"/>
            <a:r>
              <a:rPr lang="en-US" sz="2400" dirty="0" smtClean="0"/>
              <a:t>output (</a:t>
            </a:r>
            <a:r>
              <a:rPr lang="en-US" sz="2400" dirty="0" err="1" smtClean="0"/>
              <a:t>s’,h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95667" y="3706827"/>
            <a:ext cx="3942589" cy="193899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u="sng" dirty="0" err="1">
                <a:solidFill>
                  <a:srgbClr val="6585CF"/>
                </a:solidFill>
              </a:rPr>
              <a:t>Rec(</a:t>
            </a:r>
            <a:r>
              <a:rPr lang="en-US" sz="2400" u="sng" dirty="0" err="1" smtClean="0">
                <a:solidFill>
                  <a:srgbClr val="6585CF"/>
                </a:solidFill>
              </a:rPr>
              <a:t>w’,</a:t>
            </a:r>
            <a:r>
              <a:rPr lang="en-US" sz="2400" u="sng" dirty="0" err="1">
                <a:solidFill>
                  <a:srgbClr val="6585CF"/>
                </a:solidFill>
              </a:rPr>
              <a:t>(s’,h</a:t>
            </a:r>
            <a:r>
              <a:rPr lang="en-US" sz="2400" u="sng" dirty="0">
                <a:solidFill>
                  <a:srgbClr val="6585CF"/>
                </a:solidFill>
              </a:rPr>
              <a:t>))</a:t>
            </a:r>
            <a:endParaRPr lang="en-US" sz="2400" u="sng" dirty="0" smtClean="0">
              <a:solidFill>
                <a:srgbClr val="6585CF"/>
              </a:solidFill>
            </a:endParaRPr>
          </a:p>
          <a:p>
            <a:pPr algn="l"/>
            <a:r>
              <a:rPr lang="en-US" sz="2400" dirty="0" err="1" smtClean="0"/>
              <a:t>w’’</a:t>
            </a:r>
            <a:r>
              <a:rPr lang="en-US" sz="2400" dirty="0" err="1" smtClean="0">
                <a:sym typeface="Wingdings"/>
              </a:rPr>
              <a:t></a:t>
            </a:r>
            <a:r>
              <a:rPr lang="en-US" sz="2400" dirty="0" err="1" smtClean="0"/>
              <a:t>Rec</a:t>
            </a:r>
            <a:r>
              <a:rPr lang="en-US" sz="2400" dirty="0" err="1"/>
              <a:t>’(</a:t>
            </a:r>
            <a:r>
              <a:rPr lang="en-US" sz="2400" dirty="0" err="1" smtClean="0"/>
              <a:t>w’,</a:t>
            </a:r>
            <a:r>
              <a:rPr lang="en-US" sz="2400" dirty="0" err="1"/>
              <a:t>s</a:t>
            </a:r>
            <a:r>
              <a:rPr lang="en-US" sz="2400" dirty="0"/>
              <a:t>’)</a:t>
            </a:r>
          </a:p>
          <a:p>
            <a:pPr algn="l"/>
            <a:r>
              <a:rPr lang="en-US" sz="2400" dirty="0"/>
              <a:t>if (</a:t>
            </a:r>
            <a:r>
              <a:rPr lang="en-US" sz="2400" dirty="0" err="1"/>
              <a:t>h</a:t>
            </a:r>
            <a:r>
              <a:rPr lang="en-US" sz="2400" dirty="0"/>
              <a:t>=</a:t>
            </a:r>
            <a:r>
              <a:rPr lang="en-US" sz="2400" dirty="0" err="1"/>
              <a:t>H(</a:t>
            </a:r>
            <a:r>
              <a:rPr lang="en-US" sz="2400" dirty="0" err="1" smtClean="0"/>
              <a:t>w’’,</a:t>
            </a:r>
            <a:r>
              <a:rPr lang="en-US" sz="2400" dirty="0" err="1"/>
              <a:t>s</a:t>
            </a:r>
            <a:r>
              <a:rPr lang="en-US" sz="2400" dirty="0"/>
              <a:t>’) </a:t>
            </a:r>
            <a:r>
              <a:rPr lang="en-US" sz="2400" dirty="0" smtClean="0"/>
              <a:t>and </a:t>
            </a:r>
            <a:r>
              <a:rPr lang="en-US" sz="2400" dirty="0" err="1" smtClean="0"/>
              <a:t>d</a:t>
            </a:r>
            <a:r>
              <a:rPr lang="en-US" sz="2400" dirty="0" err="1"/>
              <a:t>(w,w</a:t>
            </a:r>
            <a:r>
              <a:rPr lang="en-US" sz="2400" dirty="0"/>
              <a:t>’) </a:t>
            </a:r>
            <a:r>
              <a:rPr lang="en-US" sz="2400" dirty="0" err="1">
                <a:sym typeface="Symbol" charset="2"/>
              </a:rPr>
              <a:t>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t</a:t>
            </a:r>
            <a:r>
              <a:rPr lang="en-US" sz="2400" dirty="0">
                <a:sym typeface="Symbol" charset="2"/>
              </a:rPr>
              <a:t>)</a:t>
            </a:r>
            <a:endParaRPr lang="en-US" sz="2400" dirty="0" smtClean="0">
              <a:sym typeface="Symbol" charset="2"/>
            </a:endParaRPr>
          </a:p>
          <a:p>
            <a:pPr algn="l"/>
            <a:r>
              <a:rPr lang="en-US" sz="2400" dirty="0" smtClean="0">
                <a:sym typeface="Symbol" charset="2"/>
              </a:rPr>
              <a:t>	output </a:t>
            </a:r>
            <a:r>
              <a:rPr lang="en-US" sz="2400" dirty="0" err="1">
                <a:sym typeface="Symbol" charset="2"/>
              </a:rPr>
              <a:t>w</a:t>
            </a:r>
            <a:endParaRPr lang="en-US" sz="2400" dirty="0">
              <a:sym typeface="Symbol" charset="2"/>
            </a:endParaRPr>
          </a:p>
          <a:p>
            <a:pPr algn="l"/>
            <a:r>
              <a:rPr lang="en-US" sz="2400" dirty="0">
                <a:sym typeface="Symbol" charset="2"/>
              </a:rPr>
              <a:t>else “reject”</a:t>
            </a:r>
            <a:r>
              <a:rPr lang="en-US" sz="2400" dirty="0"/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906557" y="4860989"/>
            <a:ext cx="230832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sz="2800" dirty="0" err="1" smtClean="0"/>
              <a:t>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A379BB"/>
                </a:solidFill>
              </a:rPr>
              <a:t>“certifies” </a:t>
            </a:r>
            <a:r>
              <a:rPr lang="en-US" sz="2800" dirty="0" smtClean="0"/>
              <a:t>the recovered value </a:t>
            </a:r>
            <a:r>
              <a:rPr lang="en-US" sz="2800" dirty="0" err="1" smtClean="0"/>
              <a:t>w</a:t>
            </a:r>
            <a:endParaRPr lang="en-US" sz="2800" dirty="0" smtClean="0"/>
          </a:p>
          <a:p>
            <a:r>
              <a:rPr lang="en-US" sz="2800" dirty="0" smtClean="0"/>
              <a:t>H: {0,1}*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{0,1}</a:t>
            </a:r>
            <a:r>
              <a:rPr lang="en-US" sz="2800" baseline="30000" dirty="0" smtClean="0">
                <a:sym typeface="Wingdings"/>
              </a:rPr>
              <a:t>k</a:t>
            </a:r>
            <a:r>
              <a:rPr lang="en-US" sz="2800" dirty="0" smtClean="0">
                <a:sym typeface="Wingdings"/>
              </a:rPr>
              <a:t> is a random oracle (RO)</a:t>
            </a:r>
          </a:p>
          <a:p>
            <a:r>
              <a:rPr lang="en-US" sz="2800" dirty="0" smtClean="0"/>
              <a:t>But because of the RO model, it does not leak (much) information about </a:t>
            </a:r>
            <a:r>
              <a:rPr lang="en-US" sz="2800" dirty="0" err="1" smtClean="0"/>
              <a:t>w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Robust Fuzzy Extractor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dirty="0" smtClean="0"/>
              <a:t>Convert </a:t>
            </a:r>
            <a:r>
              <a:rPr lang="en-US" u="sng" dirty="0" smtClean="0">
                <a:solidFill>
                  <a:srgbClr val="6585CF"/>
                </a:solidFill>
              </a:rPr>
              <a:t>robust sketch</a:t>
            </a:r>
            <a:r>
              <a:rPr lang="en-US" dirty="0" smtClean="0"/>
              <a:t> to </a:t>
            </a:r>
            <a:r>
              <a:rPr lang="en-US" u="sng" dirty="0" smtClean="0">
                <a:solidFill>
                  <a:srgbClr val="6585CF"/>
                </a:solidFill>
              </a:rPr>
              <a:t>robust fuzzy extractor</a:t>
            </a:r>
          </a:p>
          <a:p>
            <a:r>
              <a:rPr lang="en-US" dirty="0" smtClean="0"/>
              <a:t>No need a RO</a:t>
            </a:r>
          </a:p>
          <a:p>
            <a:r>
              <a:rPr lang="en-US" dirty="0" smtClean="0"/>
              <a:t>Use a strong extractor as hash function</a:t>
            </a:r>
          </a:p>
          <a:p>
            <a:r>
              <a:rPr lang="en-US" dirty="0" smtClean="0">
                <a:solidFill>
                  <a:srgbClr val="6585CF"/>
                </a:solidFill>
              </a:rPr>
              <a:t>Two procedures</a:t>
            </a:r>
          </a:p>
          <a:p>
            <a:pPr lvl="1"/>
            <a:r>
              <a:rPr lang="en-US" dirty="0" smtClean="0"/>
              <a:t>Ext (Extract): (R,P)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Ext(w</a:t>
            </a:r>
            <a:r>
              <a:rPr lang="en-US" dirty="0" smtClean="0">
                <a:sym typeface="Wingdings"/>
              </a:rPr>
              <a:t>)</a:t>
            </a:r>
          </a:p>
          <a:p>
            <a:pPr lvl="1"/>
            <a:r>
              <a:rPr lang="en-US" dirty="0" err="1" smtClean="0">
                <a:sym typeface="Wingdings"/>
              </a:rPr>
              <a:t>Rec</a:t>
            </a:r>
            <a:r>
              <a:rPr lang="en-US" dirty="0" smtClean="0">
                <a:sym typeface="Wingdings"/>
              </a:rPr>
              <a:t> (Recovery): </a:t>
            </a:r>
          </a:p>
          <a:p>
            <a:pPr lvl="4">
              <a:buNone/>
            </a:pPr>
            <a:r>
              <a:rPr lang="en-US" dirty="0" smtClean="0">
                <a:sym typeface="Wingdings"/>
              </a:rPr>
              <a:t>                     </a:t>
            </a:r>
            <a:r>
              <a:rPr lang="en-US" sz="2200" dirty="0" err="1" smtClean="0">
                <a:sym typeface="Wingdings"/>
              </a:rPr>
              <a:t>Rec</a:t>
            </a:r>
            <a:r>
              <a:rPr lang="en-US" sz="2200" dirty="0" smtClean="0">
                <a:sym typeface="Wingdings"/>
              </a:rPr>
              <a:t> (</a:t>
            </a:r>
            <a:r>
              <a:rPr lang="en-US" sz="2200" dirty="0" err="1" smtClean="0">
                <a:sym typeface="Wingdings"/>
              </a:rPr>
              <a:t>w’,P</a:t>
            </a:r>
            <a:r>
              <a:rPr lang="en-US" sz="2200" dirty="0" smtClean="0">
                <a:sym typeface="Wingdings"/>
              </a:rPr>
              <a:t>) 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99045" y="4988488"/>
            <a:ext cx="3378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R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5589424" y="5706572"/>
            <a:ext cx="8949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Reject</a:t>
            </a:r>
            <a:endParaRPr lang="en-US" sz="2200" dirty="0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 flipV="1">
            <a:off x="4164082" y="5203932"/>
            <a:ext cx="1534963" cy="2186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1"/>
          </p:cNvCxnSpPr>
          <p:nvPr/>
        </p:nvCxnSpPr>
        <p:spPr>
          <a:xfrm>
            <a:off x="4164082" y="5706572"/>
            <a:ext cx="1425342" cy="215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8" cy="3992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6585CF"/>
                </a:solidFill>
              </a:rPr>
              <a:t>“Fuzzy Extractors: A Brief Survey of Results from 2004 to 2009”</a:t>
            </a:r>
            <a:endParaRPr lang="en-US" dirty="0" smtClean="0">
              <a:solidFill>
                <a:srgbClr val="6585CF"/>
              </a:solidFill>
            </a:endParaRPr>
          </a:p>
          <a:p>
            <a:pPr lvl="1"/>
            <a:r>
              <a:rPr lang="en-US" sz="2800" dirty="0" err="1" smtClean="0"/>
              <a:t>Yevgeniy</a:t>
            </a:r>
            <a:r>
              <a:rPr lang="en-US" sz="2800" dirty="0" smtClean="0"/>
              <a:t> </a:t>
            </a:r>
            <a:r>
              <a:rPr lang="en-US" sz="2800" dirty="0" err="1" smtClean="0"/>
              <a:t>Dodis</a:t>
            </a:r>
            <a:r>
              <a:rPr lang="en-US" sz="2800" dirty="0" smtClean="0"/>
              <a:t>, Leonid </a:t>
            </a:r>
            <a:r>
              <a:rPr lang="en-US" sz="2800" dirty="0" err="1" smtClean="0"/>
              <a:t>Reyzin</a:t>
            </a:r>
            <a:r>
              <a:rPr lang="en-US" sz="2800" dirty="0" smtClean="0"/>
              <a:t>, Adam Smith, 2008</a:t>
            </a:r>
          </a:p>
          <a:p>
            <a:r>
              <a:rPr lang="en-US" sz="3200" dirty="0" smtClean="0">
                <a:solidFill>
                  <a:srgbClr val="6585CF"/>
                </a:solidFill>
              </a:rPr>
              <a:t>“Secure Remote Authentication Using Biometric Data”</a:t>
            </a:r>
          </a:p>
          <a:p>
            <a:pPr lvl="1"/>
            <a:r>
              <a:rPr lang="en-US" sz="3000" dirty="0" smtClean="0"/>
              <a:t> Xavier </a:t>
            </a:r>
            <a:r>
              <a:rPr lang="en-US" sz="3000" dirty="0" err="1" smtClean="0"/>
              <a:t>Boyen</a:t>
            </a:r>
            <a:r>
              <a:rPr lang="en-US" sz="3000" dirty="0" smtClean="0"/>
              <a:t>, </a:t>
            </a:r>
            <a:r>
              <a:rPr lang="en-US" sz="3000" dirty="0" err="1" smtClean="0"/>
              <a:t>Yevgeniy</a:t>
            </a:r>
            <a:r>
              <a:rPr lang="en-US" sz="3000" dirty="0" smtClean="0"/>
              <a:t> </a:t>
            </a:r>
            <a:r>
              <a:rPr lang="en-US" sz="3000" dirty="0" err="1" smtClean="0"/>
              <a:t>Dodis</a:t>
            </a:r>
            <a:r>
              <a:rPr lang="en-US" sz="3000" dirty="0" smtClean="0"/>
              <a:t>, Jonathan Katz, </a:t>
            </a:r>
            <a:r>
              <a:rPr lang="en-US" sz="3000" dirty="0" err="1" smtClean="0"/>
              <a:t>Rafail</a:t>
            </a:r>
            <a:r>
              <a:rPr lang="en-US" sz="3000" dirty="0" smtClean="0"/>
              <a:t> </a:t>
            </a:r>
            <a:r>
              <a:rPr lang="en-US" sz="3000" dirty="0" err="1" smtClean="0"/>
              <a:t>Ostrovsky</a:t>
            </a:r>
            <a:r>
              <a:rPr lang="en-US" sz="3000" dirty="0" smtClean="0"/>
              <a:t>, and Adam Smith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 lnSpcReduction="10000"/>
          </a:bodyPr>
          <a:lstStyle/>
          <a:p>
            <a:r>
              <a:rPr lang="en-CA" sz="2800" dirty="0" smtClean="0"/>
              <a:t>The advent of biometrics has introduced a secure and efficient alternative to traditional  authentication schemes</a:t>
            </a:r>
          </a:p>
          <a:p>
            <a:r>
              <a:rPr lang="en-CA" sz="2800" dirty="0" smtClean="0"/>
              <a:t>The papers have a provable security</a:t>
            </a:r>
          </a:p>
          <a:p>
            <a:r>
              <a:rPr lang="en-CA" sz="2800" dirty="0" smtClean="0"/>
              <a:t>However, they are not supported by any experimental results.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CA" sz="2800" dirty="0" smtClean="0"/>
              <a:t>Can we adapt these techniques in the Android authentication system?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Android Authentication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dirty="0" smtClean="0"/>
              <a:t>Focus on phone-person authentication using </a:t>
            </a:r>
            <a:r>
              <a:rPr lang="en-US" dirty="0" smtClean="0">
                <a:solidFill>
                  <a:srgbClr val="6585CF"/>
                </a:solidFill>
              </a:rPr>
              <a:t>gate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Fuzzy Extractor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 extract keys (R) and identify users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Open Question:</a:t>
            </a:r>
          </a:p>
          <a:p>
            <a:r>
              <a:rPr lang="en-US" dirty="0" smtClean="0">
                <a:solidFill>
                  <a:schemeClr val="accent6"/>
                </a:solidFill>
                <a:sym typeface="Wingdings"/>
              </a:rPr>
              <a:t>Can the data recorded by the accelerometer be transformed to {0,1}* string?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Do we consider active adversary in this case?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Will P be modified on the device?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529" y="3071793"/>
            <a:ext cx="5055271" cy="141077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 Questions?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29058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Authentication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Motivation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Proposed Solution I by </a:t>
            </a:r>
            <a:r>
              <a:rPr lang="en-US" dirty="0" err="1" smtClean="0"/>
              <a:t>Dodis</a:t>
            </a:r>
            <a:r>
              <a:rPr lang="en-US" dirty="0" smtClean="0"/>
              <a:t> et.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Fuzzy Extractor/ Secure Sketch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Proposed Solution II by </a:t>
            </a:r>
            <a:r>
              <a:rPr lang="en-US" dirty="0" err="1" smtClean="0"/>
              <a:t>Boyen</a:t>
            </a:r>
            <a:r>
              <a:rPr lang="en-US" dirty="0" smtClean="0"/>
              <a:t> et.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Robust Fuzzy Extractor/ Robust Sketch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Summary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Discussion on Android Authentication System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Authentication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4430471"/>
            <a:ext cx="8574087" cy="1695692"/>
          </a:xfrm>
        </p:spPr>
        <p:txBody>
          <a:bodyPr/>
          <a:lstStyle/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Password Protected System (Computer)</a:t>
            </a:r>
          </a:p>
          <a:p>
            <a:pPr lvl="1"/>
            <a:r>
              <a:rPr lang="en-US" dirty="0" smtClean="0"/>
              <a:t>Fingerprint Authentication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3170" y="3130866"/>
            <a:ext cx="17571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Alice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99921" y="3130866"/>
            <a:ext cx="17571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Bob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95621" y="1834238"/>
            <a:ext cx="381498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Eve (Adversary)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178022" y="3457136"/>
            <a:ext cx="4739965" cy="14769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63347" y="3057026"/>
            <a:ext cx="2461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Exchange Secrete Info</a:t>
            </a:r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4184696" y="2767557"/>
            <a:ext cx="711852" cy="14766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35858" y="2473617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Attack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284664" y="3715643"/>
            <a:ext cx="531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w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358332" y="3715643"/>
            <a:ext cx="531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w</a:t>
            </a:r>
            <a:r>
              <a:rPr lang="en-US" sz="2000" dirty="0" smtClean="0"/>
              <a:t>’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sz="3200" dirty="0" smtClean="0"/>
              <a:t>Why use biometric data?</a:t>
            </a:r>
          </a:p>
          <a:p>
            <a:r>
              <a:rPr lang="en-US" sz="2800" dirty="0" smtClean="0">
                <a:solidFill>
                  <a:schemeClr val="accent4"/>
                </a:solidFill>
              </a:rPr>
              <a:t>Biometric Data                vs.          Small Keys (Passwords)</a:t>
            </a: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High entropy				Low entropy</a:t>
            </a: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No need for being memorized	</a:t>
            </a:r>
            <a:r>
              <a:rPr lang="en-US" sz="2400" dirty="0" err="1" smtClean="0">
                <a:solidFill>
                  <a:schemeClr val="accent6"/>
                </a:solidFill>
              </a:rPr>
              <a:t>Memorizable</a:t>
            </a:r>
            <a:endParaRPr lang="en-US" sz="2400" dirty="0" smtClean="0">
              <a:solidFill>
                <a:schemeClr val="accent6"/>
              </a:solidFill>
            </a:endParaRP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Not easily stolen			Easily stolen</a:t>
            </a:r>
          </a:p>
          <a:p>
            <a:pPr lvl="1"/>
            <a:r>
              <a:rPr lang="en-US" sz="2400" dirty="0" smtClean="0">
                <a:solidFill>
                  <a:schemeClr val="accent6"/>
                </a:solidFill>
              </a:rPr>
              <a:t>Not easily compromised		Easily compromised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Problems with Biometric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Two important issues with biometrics:</a:t>
            </a:r>
          </a:p>
          <a:p>
            <a:pPr lvl="1"/>
            <a:r>
              <a:rPr lang="en-US" sz="2600" dirty="0" smtClean="0">
                <a:solidFill>
                  <a:srgbClr val="6585CF"/>
                </a:solidFill>
              </a:rPr>
              <a:t>Not uniformly random</a:t>
            </a:r>
          </a:p>
          <a:p>
            <a:pPr lvl="1"/>
            <a:r>
              <a:rPr lang="en-US" sz="2600" dirty="0" smtClean="0">
                <a:solidFill>
                  <a:srgbClr val="6585CF"/>
                </a:solidFill>
              </a:rPr>
              <a:t>Not precisely reproducible</a:t>
            </a:r>
          </a:p>
          <a:p>
            <a:pPr lvl="2"/>
            <a:r>
              <a:rPr lang="en-US" sz="2400" dirty="0" smtClean="0">
                <a:solidFill>
                  <a:srgbClr val="A379BB"/>
                </a:solidFill>
              </a:rPr>
              <a:t>E.g. Iris, fingerprints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Goal: Convert </a:t>
            </a:r>
            <a:r>
              <a:rPr lang="en-US" sz="2800" u="sng" dirty="0" smtClean="0">
                <a:solidFill>
                  <a:srgbClr val="6585CF"/>
                </a:solidFill>
              </a:rPr>
              <a:t>to reliably reproducible, uniformly random </a:t>
            </a:r>
            <a:r>
              <a:rPr lang="en-US" sz="2800" dirty="0" smtClean="0">
                <a:solidFill>
                  <a:srgbClr val="000000"/>
                </a:solidFill>
              </a:rPr>
              <a:t>strings</a:t>
            </a:r>
            <a:endParaRPr lang="en-US" sz="2800" dirty="0" smtClean="0"/>
          </a:p>
          <a:p>
            <a:pPr lvl="1"/>
            <a:endParaRPr lang="en-US" sz="2600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8287" y="2622550"/>
            <a:ext cx="1016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75017" y="2622550"/>
            <a:ext cx="1041400" cy="163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Proposed Solution I (by </a:t>
            </a:r>
            <a:r>
              <a:rPr lang="en-US" dirty="0" err="1" smtClean="0"/>
              <a:t>Dodis</a:t>
            </a:r>
            <a:r>
              <a:rPr lang="en-US" dirty="0" smtClean="0"/>
              <a:t> </a:t>
            </a:r>
            <a:r>
              <a:rPr lang="en-US" i="1" dirty="0" smtClean="0"/>
              <a:t>et. al.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6585CF"/>
                </a:solidFill>
              </a:rPr>
              <a:t>Secure Sketch</a:t>
            </a:r>
          </a:p>
          <a:p>
            <a:pPr lvl="1"/>
            <a:r>
              <a:rPr lang="en-US" sz="2600" dirty="0" smtClean="0"/>
              <a:t>Reconstruct a noisy input </a:t>
            </a:r>
            <a:r>
              <a:rPr lang="en-US" sz="2600" dirty="0" err="1" smtClean="0"/>
              <a:t>w</a:t>
            </a:r>
            <a:endParaRPr lang="en-US" sz="2600" dirty="0" smtClean="0"/>
          </a:p>
          <a:p>
            <a:pPr lvl="1"/>
            <a:r>
              <a:rPr lang="en-US" sz="2600" dirty="0" smtClean="0"/>
              <a:t>Allows exact recovery given a close value</a:t>
            </a:r>
          </a:p>
          <a:p>
            <a:r>
              <a:rPr lang="en-US" sz="3200" dirty="0" smtClean="0">
                <a:solidFill>
                  <a:srgbClr val="6585CF"/>
                </a:solidFill>
              </a:rPr>
              <a:t>Fuzzy Extractor</a:t>
            </a:r>
          </a:p>
          <a:p>
            <a:pPr lvl="1"/>
            <a:r>
              <a:rPr lang="en-US" sz="2600" dirty="0" smtClean="0"/>
              <a:t>Extracts pseudorandom string R from </a:t>
            </a:r>
            <a:r>
              <a:rPr lang="en-US" sz="2600" dirty="0" err="1" smtClean="0"/>
              <a:t>w</a:t>
            </a:r>
            <a:endParaRPr lang="en-US" sz="2600" dirty="0" smtClean="0"/>
          </a:p>
          <a:p>
            <a:pPr lvl="1"/>
            <a:r>
              <a:rPr lang="en-US" sz="2600" dirty="0" smtClean="0"/>
              <a:t>Error-tolerant</a:t>
            </a:r>
            <a:endParaRPr lang="en-US" sz="2800" dirty="0" smtClean="0"/>
          </a:p>
          <a:p>
            <a:pPr lvl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Secure Sketch</a:t>
            </a:r>
            <a:endParaRPr lang="en-US" dirty="0"/>
          </a:p>
        </p:txBody>
      </p:sp>
      <p:pic>
        <p:nvPicPr>
          <p:cNvPr id="8" name="Content Placeholder 7" descr="Screen shot 2010-06-09 at 11.50.56 PM.png"/>
          <p:cNvPicPr>
            <a:picLocks noGrp="1" noChangeAspect="1"/>
          </p:cNvPicPr>
          <p:nvPr>
            <p:ph idx="1"/>
          </p:nvPr>
        </p:nvPicPr>
        <p:blipFill>
          <a:blip r:embed="rId3"/>
          <a:srcRect t="-22120" b="-22120"/>
          <a:stretch>
            <a:fillRect/>
          </a:stretch>
        </p:blipFill>
        <p:spPr>
          <a:xfrm>
            <a:off x="284163" y="1350035"/>
            <a:ext cx="5029612" cy="2837609"/>
          </a:xfr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284163" y="3722810"/>
            <a:ext cx="8574087" cy="286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m,m’,t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)-secure sketch:</a:t>
            </a:r>
          </a:p>
          <a:p>
            <a:pPr marL="457200" indent="-457200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+mj-lt"/>
              <a:buAutoNum type="arabicPeriod"/>
            </a:pPr>
            <a:r>
              <a:rPr lang="en-US" sz="2400" noProof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SS (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ym typeface="Symbol"/>
              </a:rPr>
              <a:t></a:t>
            </a:r>
            <a:r>
              <a:rPr lang="en-US" sz="2400" dirty="0" smtClean="0">
                <a:sym typeface="Symbol"/>
              </a:rPr>
              <a:t> M) returns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Symbol"/>
              </a:rPr>
              <a:t></a:t>
            </a:r>
            <a:r>
              <a:rPr lang="en-US" sz="2400" dirty="0" smtClean="0">
                <a:sym typeface="Symbol"/>
              </a:rPr>
              <a:t> {0,1}*</a:t>
            </a:r>
          </a:p>
          <a:p>
            <a:pPr marL="457200" indent="-457200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+mj-lt"/>
              <a:buAutoNum type="arabicPeriod"/>
            </a:pPr>
            <a:r>
              <a:rPr lang="en-US" sz="2400" dirty="0" err="1" smtClean="0">
                <a:sym typeface="Symbol"/>
              </a:rPr>
              <a:t>Rec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w</a:t>
            </a:r>
            <a:r>
              <a:rPr lang="en-US" sz="2400" dirty="0" smtClean="0">
                <a:sym typeface="Symbol"/>
              </a:rPr>
              <a:t>’ </a:t>
            </a:r>
            <a:r>
              <a:rPr lang="en-US" sz="2400" dirty="0" err="1" smtClean="0">
                <a:sym typeface="Symbol"/>
              </a:rPr>
              <a:t></a:t>
            </a:r>
            <a:r>
              <a:rPr lang="en-US" sz="2400" dirty="0" smtClean="0">
                <a:sym typeface="Symbol"/>
              </a:rPr>
              <a:t> M, </a:t>
            </a:r>
            <a:r>
              <a:rPr lang="en-US" sz="2400" dirty="0" err="1" smtClean="0">
                <a:sym typeface="Wingdings"/>
              </a:rPr>
              <a:t>s</a:t>
            </a:r>
            <a:r>
              <a:rPr lang="en-US" sz="2400" dirty="0" smtClean="0">
                <a:sym typeface="Symbol"/>
              </a:rPr>
              <a:t>) returns </a:t>
            </a:r>
            <a:r>
              <a:rPr lang="en-US" sz="2400" dirty="0" err="1" smtClean="0">
                <a:sym typeface="Symbol"/>
              </a:rPr>
              <a:t>w</a:t>
            </a:r>
            <a:endParaRPr lang="en-US" sz="2400" dirty="0" smtClean="0">
              <a:sym typeface="Symbol"/>
            </a:endParaRPr>
          </a:p>
          <a:p>
            <a:pPr marL="457200" indent="-457200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Security: For all W such that H</a:t>
            </a:r>
            <a:r>
              <a:rPr lang="en-US" sz="2400" baseline="-25000" dirty="0" smtClean="0">
                <a:sym typeface="Symbol"/>
              </a:rPr>
              <a:t>∞</a:t>
            </a:r>
            <a:r>
              <a:rPr lang="en-US" sz="2400" dirty="0" smtClean="0">
                <a:sym typeface="Symbol"/>
              </a:rPr>
              <a:t>(W) ≥ </a:t>
            </a:r>
            <a:r>
              <a:rPr lang="en-US" sz="2400" dirty="0" err="1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, H</a:t>
            </a:r>
            <a:r>
              <a:rPr lang="en-US" sz="2400" baseline="-25000" dirty="0" smtClean="0">
                <a:sym typeface="Symbol"/>
              </a:rPr>
              <a:t>∞</a:t>
            </a:r>
            <a:r>
              <a:rPr lang="en-US" sz="2400" dirty="0" smtClean="0">
                <a:sym typeface="Symbol"/>
              </a:rPr>
              <a:t>(W|SS(W)) ≥ </a:t>
            </a:r>
            <a:r>
              <a:rPr lang="en-US" sz="2400" dirty="0" err="1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’</a:t>
            </a:r>
          </a:p>
          <a:p>
            <a:pPr marL="457200" indent="-457200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endParaRPr lang="en-US" sz="2400" dirty="0" smtClean="0">
              <a:sym typeface="Symbol"/>
            </a:endParaRPr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Arial"/>
              <a:buChar char="•"/>
            </a:pPr>
            <a:endParaRPr lang="en-US" sz="2800" dirty="0" smtClean="0"/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Arial"/>
              <a:buChar char="•"/>
            </a:pPr>
            <a:endParaRPr lang="en-US" sz="2800" dirty="0" smtClean="0"/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Arial"/>
              <a:buChar char="•"/>
            </a:pPr>
            <a:endParaRPr lang="en-US" sz="2800" dirty="0" smtClean="0"/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29090" y="2160690"/>
            <a:ext cx="2829159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SS: Sketching procedure                </a:t>
            </a:r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Recovery procedure</a:t>
            </a:r>
          </a:p>
          <a:p>
            <a:endParaRPr lang="en-US" dirty="0"/>
          </a:p>
        </p:txBody>
      </p:sp>
      <p:sp>
        <p:nvSpPr>
          <p:cNvPr id="14" name="Oval Callout 13"/>
          <p:cNvSpPr/>
          <p:nvPr/>
        </p:nvSpPr>
        <p:spPr>
          <a:xfrm>
            <a:off x="5313775" y="4080629"/>
            <a:ext cx="2829159" cy="933087"/>
          </a:xfrm>
          <a:prstGeom prst="wedgeEllipseCallout">
            <a:avLst>
              <a:gd name="adj1" fmla="val -92374"/>
              <a:gd name="adj2" fmla="val 74263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02860" y="4362506"/>
            <a:ext cx="2640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Condition: </a:t>
            </a:r>
            <a:r>
              <a:rPr lang="en-US" sz="2000" dirty="0" err="1" smtClean="0"/>
              <a:t>d(w’,w</a:t>
            </a:r>
            <a:r>
              <a:rPr lang="en-US" sz="2000" dirty="0" smtClean="0"/>
              <a:t>)≤ </a:t>
            </a:r>
            <a:r>
              <a:rPr lang="en-US" sz="2000" dirty="0" err="1" smtClean="0"/>
              <a:t>t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Fuzzy Extractor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3883252"/>
            <a:ext cx="8574087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6585CF"/>
                </a:solidFill>
              </a:rPr>
              <a:t>(</a:t>
            </a:r>
            <a:r>
              <a:rPr lang="en-US" sz="3200" dirty="0" err="1" smtClean="0">
                <a:solidFill>
                  <a:srgbClr val="6585CF"/>
                </a:solidFill>
              </a:rPr>
              <a:t>m</a:t>
            </a:r>
            <a:r>
              <a:rPr lang="en-US" sz="3200" dirty="0" smtClean="0">
                <a:solidFill>
                  <a:srgbClr val="6585CF"/>
                </a:solidFill>
              </a:rPr>
              <a:t>, </a:t>
            </a:r>
            <a:r>
              <a:rPr lang="en-US" sz="3200" dirty="0" err="1" smtClean="0">
                <a:solidFill>
                  <a:srgbClr val="6585CF"/>
                </a:solidFill>
              </a:rPr>
              <a:t>l</a:t>
            </a:r>
            <a:r>
              <a:rPr lang="en-US" sz="3200" dirty="0" smtClean="0">
                <a:solidFill>
                  <a:srgbClr val="6585CF"/>
                </a:solidFill>
              </a:rPr>
              <a:t>, </a:t>
            </a:r>
            <a:r>
              <a:rPr lang="en-US" sz="3200" dirty="0" err="1" smtClean="0">
                <a:solidFill>
                  <a:srgbClr val="6585CF"/>
                </a:solidFill>
              </a:rPr>
              <a:t>t</a:t>
            </a:r>
            <a:r>
              <a:rPr lang="en-US" sz="3200" dirty="0" smtClean="0">
                <a:solidFill>
                  <a:srgbClr val="6585CF"/>
                </a:solidFill>
              </a:rPr>
              <a:t>, </a:t>
            </a:r>
            <a:r>
              <a:rPr lang="en-US" sz="3200" dirty="0" err="1" smtClean="0">
                <a:solidFill>
                  <a:srgbClr val="6585CF"/>
                </a:solidFill>
              </a:rPr>
              <a:t>ε</a:t>
            </a:r>
            <a:r>
              <a:rPr lang="en-US" sz="3200" dirty="0" smtClean="0">
                <a:solidFill>
                  <a:srgbClr val="6585CF"/>
                </a:solidFill>
              </a:rPr>
              <a:t>)- fuzzy extractor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Gen</a:t>
            </a:r>
            <a:r>
              <a:rPr lang="en-US" dirty="0" err="1" smtClean="0"/>
              <a:t>(w</a:t>
            </a:r>
            <a:r>
              <a:rPr lang="en-US" dirty="0" smtClean="0"/>
              <a:t> 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smtClean="0">
                <a:sym typeface="Symbol"/>
              </a:rPr>
              <a:t> M) returns R</a:t>
            </a:r>
            <a:r>
              <a:rPr lang="en-US" dirty="0" smtClean="0"/>
              <a:t> 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smtClean="0">
                <a:sym typeface="Symbol"/>
              </a:rPr>
              <a:t> {0,1}</a:t>
            </a:r>
            <a:r>
              <a:rPr lang="en-US" baseline="30000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, P 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smtClean="0">
                <a:sym typeface="Symbol"/>
              </a:rPr>
              <a:t> {0,1}*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sym typeface="Symbol"/>
              </a:rPr>
              <a:t>Rep(w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’ 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smtClean="0">
                <a:sym typeface="Symbol"/>
              </a:rPr>
              <a:t> M, P) returns 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Symbol"/>
              </a:rPr>
              <a:t>If H</a:t>
            </a:r>
            <a:r>
              <a:rPr lang="en-US" baseline="-25000" dirty="0" smtClean="0">
                <a:sym typeface="Symbol"/>
              </a:rPr>
              <a:t>∞</a:t>
            </a:r>
            <a:r>
              <a:rPr lang="en-US" dirty="0" smtClean="0">
                <a:sym typeface="Symbol"/>
              </a:rPr>
              <a:t>(W) ≥ </a:t>
            </a:r>
            <a:r>
              <a:rPr lang="en-US" dirty="0" err="1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, then SD(&lt;R,P&gt;,&lt;</a:t>
            </a:r>
            <a:r>
              <a:rPr lang="en-US" dirty="0" err="1" smtClean="0">
                <a:sym typeface="Symbol"/>
              </a:rPr>
              <a:t>U</a:t>
            </a:r>
            <a:r>
              <a:rPr lang="en-US" baseline="-25000" dirty="0" err="1" smtClean="0">
                <a:sym typeface="Symbol"/>
              </a:rPr>
              <a:t>l</a:t>
            </a:r>
            <a:r>
              <a:rPr lang="en-US" dirty="0" err="1" smtClean="0">
                <a:sym typeface="Symbol"/>
              </a:rPr>
              <a:t>,P</a:t>
            </a:r>
            <a:r>
              <a:rPr lang="en-US" dirty="0" smtClean="0">
                <a:sym typeface="Symbol"/>
              </a:rPr>
              <a:t>&gt;) ≤ </a:t>
            </a:r>
            <a:r>
              <a:rPr lang="en-US" dirty="0" err="1" smtClean="0">
                <a:sym typeface="Symbol"/>
              </a:rPr>
              <a:t>ε</a:t>
            </a:r>
            <a:endParaRPr lang="en-US" dirty="0" smtClean="0">
              <a:sym typeface="Symbol"/>
            </a:endParaRP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Content Placeholder 7" descr="Screen shot 2010-06-09 at 11.50.5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013" y="1804322"/>
            <a:ext cx="3948807" cy="2078930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6004546" y="4531272"/>
            <a:ext cx="2853703" cy="933087"/>
          </a:xfrm>
          <a:prstGeom prst="wedgeEllipseCallout">
            <a:avLst>
              <a:gd name="adj1" fmla="val -117143"/>
              <a:gd name="adj2" fmla="val 5241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04547" y="4597706"/>
            <a:ext cx="2853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Condition: </a:t>
            </a:r>
            <a:r>
              <a:rPr lang="en-US" sz="2000" dirty="0" err="1" smtClean="0"/>
              <a:t>d(w’,w</a:t>
            </a:r>
            <a:r>
              <a:rPr lang="en-US" sz="2000" dirty="0" smtClean="0"/>
              <a:t>)≤ </a:t>
            </a:r>
            <a:r>
              <a:rPr lang="en-US" sz="2000" dirty="0" err="1" smtClean="0"/>
              <a:t>t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		(R,P) </a:t>
            </a:r>
            <a:r>
              <a:rPr lang="en-US" sz="2000" dirty="0" err="1" smtClean="0">
                <a:sym typeface="Wingdings"/>
              </a:rPr>
              <a:t>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Gen(w</a:t>
            </a:r>
            <a:r>
              <a:rPr lang="en-US" sz="2000" dirty="0" smtClean="0">
                <a:sym typeface="Wingdings"/>
              </a:rPr>
              <a:t>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581250" y="2160690"/>
            <a:ext cx="3276999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Gen: Generate procedure                </a:t>
            </a:r>
          </a:p>
          <a:p>
            <a:pPr marL="454025" indent="-454025" defTabSz="914400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Rep: Reproduce procedure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4015</TotalTime>
  <Words>1554</Words>
  <Application>Microsoft Macintosh PowerPoint</Application>
  <PresentationFormat>On-screen Show (4:3)</PresentationFormat>
  <Paragraphs>195</Paragraphs>
  <Slides>22</Slides>
  <Notes>15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Spectrum</vt:lpstr>
      <vt:lpstr>Secure Authentication Using Biometric Data</vt:lpstr>
      <vt:lpstr>Papers</vt:lpstr>
      <vt:lpstr>Outline</vt:lpstr>
      <vt:lpstr>Authentication System </vt:lpstr>
      <vt:lpstr>Motivation</vt:lpstr>
      <vt:lpstr>Problems with Biometric Data</vt:lpstr>
      <vt:lpstr>Proposed Solution I (by Dodis et. al.)</vt:lpstr>
      <vt:lpstr>Secure Sketch</vt:lpstr>
      <vt:lpstr>Fuzzy Extractor</vt:lpstr>
      <vt:lpstr>Analysis</vt:lpstr>
      <vt:lpstr>Secure Sketches Imply Fuzzy Extractors</vt:lpstr>
      <vt:lpstr>Sample Application</vt:lpstr>
      <vt:lpstr>Hamming Distance Constructions of Secure Sketch</vt:lpstr>
      <vt:lpstr>Drawbacks of Proposed Solution I</vt:lpstr>
      <vt:lpstr>Proposed Solution II (by Boyen et. al.) </vt:lpstr>
      <vt:lpstr>Robust Sketch</vt:lpstr>
      <vt:lpstr>Construct a Robust Sketch</vt:lpstr>
      <vt:lpstr>Intuition</vt:lpstr>
      <vt:lpstr>Robust Fuzzy Extractor</vt:lpstr>
      <vt:lpstr>Summary</vt:lpstr>
      <vt:lpstr>Android Authentication System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Authentication Using Biometric Data</dc:title>
  <dc:creator>Tsz Yip</dc:creator>
  <cp:lastModifiedBy>Tsz Yip</cp:lastModifiedBy>
  <cp:revision>27</cp:revision>
  <dcterms:created xsi:type="dcterms:W3CDTF">2010-06-11T13:56:03Z</dcterms:created>
  <dcterms:modified xsi:type="dcterms:W3CDTF">2010-06-13T01:50:17Z</dcterms:modified>
</cp:coreProperties>
</file>