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media/audio1.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6AB2-C946-4CAF-A877-8C6E2625A8A5}" type="datetimeFigureOut">
              <a:rPr lang="en-US" smtClean="0"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A216-CDF2-4CBA-A3E6-375303DA8B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D6565-3889-44B6-974A-95A4B3EC482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</a:rPr>
              <a:t>Economics: metadata and cost for inconvenience</a:t>
            </a:r>
          </a:p>
          <a:p>
            <a:r>
              <a:rPr lang="en-US" smtClean="0">
                <a:latin typeface="Times New Roman" charset="0"/>
                <a:ea typeface="ＭＳ Ｐゴシック" charset="-128"/>
              </a:rPr>
              <a:t>Hardware: costs are very high – $100k certification + high power consumption how can we reduce them? Maybe using sensors.</a:t>
            </a:r>
          </a:p>
          <a:p>
            <a:r>
              <a:rPr lang="en-US" smtClean="0">
                <a:latin typeface="Times New Roman" charset="0"/>
                <a:ea typeface="ＭＳ Ｐゴシック" charset="-128"/>
              </a:rPr>
              <a:t>Network: Smart phone as DTN – Relationship to social nets</a:t>
            </a:r>
          </a:p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308E7-8FF4-4E14-8015-C041B7D0D40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bin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boston_univ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350" y="3817938"/>
            <a:ext cx="203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5" descr="NSF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9438" y="3675063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5250" y="1168400"/>
            <a:ext cx="6159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" y="5327650"/>
            <a:ext cx="1663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7400" y="5524500"/>
            <a:ext cx="2032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2800" y="5410200"/>
            <a:ext cx="2209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62288" y="2462213"/>
            <a:ext cx="27813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7878DE"/>
                </a:solidFill>
                <a:latin typeface="Tahoma" charset="0"/>
              </a:rPr>
              <a:t>Kickoff Colloquium</a:t>
            </a:r>
          </a:p>
          <a:p>
            <a:r>
              <a:rPr lang="en-US">
                <a:solidFill>
                  <a:srgbClr val="7878DE"/>
                </a:solidFill>
                <a:latin typeface="Tahoma" charset="0"/>
              </a:rPr>
              <a:t>September 1, 2010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User Security and Privacy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409700"/>
            <a:ext cx="7772400" cy="464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a typeface="ＭＳ Ｐゴシック" charset="-128"/>
              </a:rPr>
              <a:t>Attacks on the Hardware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Securing the Hardware</a:t>
            </a:r>
          </a:p>
          <a:p>
            <a:pPr lvl="2"/>
            <a:r>
              <a:rPr lang="en-US" dirty="0" smtClean="0">
                <a:ea typeface="ＭＳ Ｐゴシック" charset="-128"/>
              </a:rPr>
              <a:t>Avoid creating side channels, design of hardware with built-in attack detection – M. </a:t>
            </a:r>
            <a:r>
              <a:rPr lang="en-US" dirty="0" err="1" smtClean="0">
                <a:ea typeface="ＭＳ Ｐゴシック" charset="-128"/>
              </a:rPr>
              <a:t>Karpovsky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Hardware Hardened Modules</a:t>
            </a:r>
          </a:p>
          <a:p>
            <a:pPr lvl="2"/>
            <a:r>
              <a:rPr lang="en-US" dirty="0" smtClean="0">
                <a:ea typeface="ＭＳ Ｐゴシック" charset="-128"/>
              </a:rPr>
              <a:t>Preventing side channel leakage – L. </a:t>
            </a:r>
            <a:r>
              <a:rPr lang="en-US" dirty="0" err="1" smtClean="0">
                <a:ea typeface="ＭＳ Ｐゴシック" charset="-128"/>
              </a:rPr>
              <a:t>Reyzin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Managing Leakage</a:t>
            </a:r>
          </a:p>
          <a:p>
            <a:pPr lvl="2"/>
            <a:r>
              <a:rPr lang="en-US" dirty="0" smtClean="0">
                <a:ea typeface="ＭＳ Ｐゴシック" charset="-128"/>
              </a:rPr>
              <a:t>Exposure-resistant cryptography – L. </a:t>
            </a:r>
            <a:r>
              <a:rPr lang="en-US" dirty="0" err="1" smtClean="0">
                <a:ea typeface="ＭＳ Ｐゴシック" charset="-128"/>
              </a:rPr>
              <a:t>Reyzin</a:t>
            </a:r>
            <a:endParaRPr lang="en-US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Protecting User Privacy</a:t>
            </a:r>
          </a:p>
          <a:p>
            <a:pPr lvl="2"/>
            <a:r>
              <a:rPr lang="en-US" dirty="0" smtClean="0">
                <a:ea typeface="ＭＳ Ｐゴシック" charset="-128"/>
              </a:rPr>
              <a:t>Secure, distributed sensing – N. </a:t>
            </a:r>
            <a:r>
              <a:rPr lang="en-US" dirty="0" err="1" smtClean="0">
                <a:ea typeface="ＭＳ Ｐゴシック" charset="-128"/>
              </a:rPr>
              <a:t>Triandopoulos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User Security and Privacy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Leveraging Sensing to Authenticate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Sensor-Based</a:t>
            </a:r>
          </a:p>
          <a:p>
            <a:pPr lvl="2"/>
            <a:r>
              <a:rPr lang="en-US" dirty="0" smtClean="0">
                <a:ea typeface="ＭＳ Ｐゴシック" charset="-128"/>
              </a:rPr>
              <a:t>Sensor-generated secrets – L. </a:t>
            </a:r>
            <a:r>
              <a:rPr lang="en-US" dirty="0" err="1" smtClean="0">
                <a:ea typeface="ＭＳ Ｐゴシック" charset="-128"/>
              </a:rPr>
              <a:t>Reyzin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Proximity-Based</a:t>
            </a:r>
          </a:p>
          <a:p>
            <a:pPr lvl="2"/>
            <a:r>
              <a:rPr lang="en-US" dirty="0" smtClean="0">
                <a:ea typeface="ＭＳ Ｐゴシック" charset="-128"/>
              </a:rPr>
              <a:t>Sensor-based proximity verification – L. </a:t>
            </a:r>
            <a:r>
              <a:rPr lang="en-US" dirty="0" err="1" smtClean="0">
                <a:ea typeface="ＭＳ Ｐゴシック" charset="-128"/>
              </a:rPr>
              <a:t>Reyzin</a:t>
            </a:r>
            <a:r>
              <a:rPr lang="en-US" dirty="0" smtClean="0">
                <a:ea typeface="ＭＳ Ｐゴシック" charset="-128"/>
              </a:rPr>
              <a:t>, D. </a:t>
            </a:r>
            <a:r>
              <a:rPr lang="en-US" dirty="0" err="1" smtClean="0">
                <a:ea typeface="ＭＳ Ｐゴシック" charset="-128"/>
              </a:rPr>
              <a:t>Starobinski</a:t>
            </a:r>
            <a:r>
              <a:rPr lang="en-US" dirty="0" smtClean="0">
                <a:ea typeface="ＭＳ Ｐゴシック" charset="-128"/>
              </a:rPr>
              <a:t>, and A. Trachtenberg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System Security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Attack Detection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Physical Layer, </a:t>
            </a:r>
            <a:r>
              <a:rPr lang="en-US" i="1" dirty="0" err="1" smtClean="0">
                <a:ea typeface="ＭＳ Ｐゴシック" charset="-128"/>
              </a:rPr>
              <a:t>esp</a:t>
            </a:r>
            <a:r>
              <a:rPr lang="en-US" i="1" dirty="0" smtClean="0">
                <a:ea typeface="ＭＳ Ｐゴシック" charset="-128"/>
              </a:rPr>
              <a:t> SDR</a:t>
            </a:r>
          </a:p>
          <a:p>
            <a:pPr lvl="2"/>
            <a:r>
              <a:rPr lang="en-US" dirty="0" smtClean="0">
                <a:ea typeface="ＭＳ Ｐゴシック" charset="-128"/>
              </a:rPr>
              <a:t>Analyzing SDR threats – M. </a:t>
            </a:r>
            <a:r>
              <a:rPr lang="en-US" dirty="0" err="1" smtClean="0">
                <a:ea typeface="ＭＳ Ｐゴシック" charset="-128"/>
              </a:rPr>
              <a:t>Crovella</a:t>
            </a:r>
            <a:r>
              <a:rPr lang="en-US" dirty="0" smtClean="0">
                <a:ea typeface="ＭＳ Ｐゴシック" charset="-128"/>
              </a:rPr>
              <a:t>, D. </a:t>
            </a:r>
            <a:r>
              <a:rPr lang="en-US" dirty="0" err="1" smtClean="0">
                <a:ea typeface="ＭＳ Ｐゴシック" charset="-128"/>
              </a:rPr>
              <a:t>Starobinski</a:t>
            </a:r>
            <a:r>
              <a:rPr lang="en-US" dirty="0" smtClean="0">
                <a:ea typeface="ＭＳ Ｐゴシック" charset="-128"/>
              </a:rPr>
              <a:t>,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G. </a:t>
            </a:r>
            <a:r>
              <a:rPr lang="en-US" dirty="0" err="1" smtClean="0">
                <a:ea typeface="ＭＳ Ｐゴシック" charset="-128"/>
              </a:rPr>
              <a:t>Troxel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Statistical Attack Detection</a:t>
            </a:r>
          </a:p>
          <a:p>
            <a:pPr lvl="2"/>
            <a:r>
              <a:rPr lang="en-US" dirty="0" smtClean="0">
                <a:ea typeface="ＭＳ Ｐゴシック" charset="-128"/>
              </a:rPr>
              <a:t>Crowd-sourced attack detection – M. </a:t>
            </a:r>
            <a:r>
              <a:rPr lang="en-US" dirty="0" err="1" smtClean="0">
                <a:ea typeface="ＭＳ Ｐゴシック" charset="-128"/>
              </a:rPr>
              <a:t>Crovella</a:t>
            </a:r>
            <a:endParaRPr lang="en-US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Advanced Authentication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Code authentication</a:t>
            </a:r>
          </a:p>
          <a:p>
            <a:pPr lvl="2"/>
            <a:r>
              <a:rPr lang="en-US" dirty="0" smtClean="0">
                <a:ea typeface="ＭＳ Ｐゴシック" charset="-128"/>
              </a:rPr>
              <a:t>Resilient over-the-air programming – A. Trachtenberg and D. </a:t>
            </a:r>
            <a:r>
              <a:rPr lang="en-US" dirty="0" err="1" smtClean="0">
                <a:ea typeface="ＭＳ Ｐゴシック" charset="-128"/>
              </a:rPr>
              <a:t>Starobinski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Data authentication</a:t>
            </a:r>
          </a:p>
          <a:p>
            <a:pPr lvl="2"/>
            <a:r>
              <a:rPr lang="en-US" dirty="0" smtClean="0">
                <a:ea typeface="ＭＳ Ｐゴシック" charset="-128"/>
              </a:rPr>
              <a:t>Distributed data authentication – N. </a:t>
            </a:r>
            <a:r>
              <a:rPr lang="en-US" dirty="0" err="1" smtClean="0">
                <a:ea typeface="ＭＳ Ｐゴシック" charset="-128"/>
              </a:rPr>
              <a:t>Triandopoulos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System Security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Economics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Economics and security impact of spectrum management</a:t>
            </a:r>
          </a:p>
          <a:p>
            <a:pPr lvl="2"/>
            <a:r>
              <a:rPr lang="en-US" dirty="0" smtClean="0">
                <a:ea typeface="ＭＳ Ｐゴシック" charset="-128"/>
              </a:rPr>
              <a:t>D. </a:t>
            </a:r>
            <a:r>
              <a:rPr lang="en-US" dirty="0" err="1" smtClean="0">
                <a:ea typeface="ＭＳ Ｐゴシック" charset="-128"/>
              </a:rPr>
              <a:t>Starobinski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Incentive-compatible traffic control</a:t>
            </a:r>
          </a:p>
          <a:p>
            <a:pPr lvl="2"/>
            <a:r>
              <a:rPr lang="en-US" dirty="0" smtClean="0">
                <a:ea typeface="ＭＳ Ｐゴシック" charset="-128"/>
              </a:rPr>
              <a:t>Protocol design – S. Goldberg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Economic approach to unwanted traffic</a:t>
            </a:r>
          </a:p>
          <a:p>
            <a:pPr lvl="2"/>
            <a:r>
              <a:rPr lang="en-US" dirty="0" smtClean="0">
                <a:ea typeface="ＭＳ Ｐゴシック" charset="-128"/>
              </a:rPr>
              <a:t>Attention bonds for spam suppression – S. Homer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A Unique Team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All </a:t>
            </a:r>
            <a:r>
              <a:rPr lang="en-US" i="1" smtClean="0">
                <a:ea typeface="ＭＳ Ｐゴシック" charset="-128"/>
              </a:rPr>
              <a:t>nine </a:t>
            </a:r>
            <a:r>
              <a:rPr lang="en-US" smtClean="0">
                <a:ea typeface="ＭＳ Ｐゴシック" charset="-128"/>
              </a:rPr>
              <a:t>of the principal investigators are faculty members at Boston University</a:t>
            </a:r>
          </a:p>
          <a:p>
            <a:pPr lvl="1"/>
            <a:r>
              <a:rPr lang="en-US" smtClean="0">
                <a:ea typeface="ＭＳ Ｐゴシック" charset="-128"/>
              </a:rPr>
              <a:t>Very rare to have such a broad and deep collection of expertise under one roof</a:t>
            </a:r>
          </a:p>
          <a:p>
            <a:r>
              <a:rPr lang="en-US" smtClean="0">
                <a:ea typeface="ＭＳ Ｐゴシック" charset="-128"/>
              </a:rPr>
              <a:t>Cross-cutting collaboration between</a:t>
            </a:r>
          </a:p>
          <a:p>
            <a:pPr lvl="1"/>
            <a:r>
              <a:rPr lang="en-US" smtClean="0">
                <a:ea typeface="ＭＳ Ｐゴシック" charset="-128"/>
              </a:rPr>
              <a:t>Computer Science,</a:t>
            </a:r>
          </a:p>
          <a:p>
            <a:pPr lvl="1"/>
            <a:r>
              <a:rPr lang="en-US" smtClean="0">
                <a:ea typeface="ＭＳ Ｐゴシック" charset="-128"/>
              </a:rPr>
              <a:t>Electrical and Computer Engineering, and</a:t>
            </a:r>
          </a:p>
          <a:p>
            <a:pPr lvl="1"/>
            <a:r>
              <a:rPr lang="en-US" smtClean="0">
                <a:ea typeface="ＭＳ Ｐゴシック" charset="-128"/>
              </a:rPr>
              <a:t>Metropolitan College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ollaboration-graph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81600"/>
            <a:ext cx="1445654" cy="9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Collaborators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a typeface="ＭＳ Ｐゴシック" charset="-128"/>
              </a:rPr>
              <a:t>Raytheon BBN Technologies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Experts in software defined radio</a:t>
            </a:r>
          </a:p>
          <a:p>
            <a:r>
              <a:rPr lang="en-US" b="1" dirty="0" smtClean="0">
                <a:ea typeface="ＭＳ Ｐゴシック" charset="-128"/>
              </a:rPr>
              <a:t>University of Warwick</a:t>
            </a:r>
          </a:p>
          <a:p>
            <a:pPr lvl="1"/>
            <a:r>
              <a:rPr lang="en-US" dirty="0" smtClean="0">
                <a:ea typeface="ＭＳ Ｐゴシック" charset="-128"/>
              </a:rPr>
              <a:t>Digital forensics, malware propagation, formal modeling</a:t>
            </a:r>
          </a:p>
          <a:p>
            <a:r>
              <a:rPr lang="en-US" b="1" dirty="0" smtClean="0">
                <a:ea typeface="ＭＳ Ｐゴシック" charset="-128"/>
              </a:rPr>
              <a:t>Deutsche Telekom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Major handset vendor (T-Mobile) and network service provider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Extensive security experience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1430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16286"/>
            <a:ext cx="1524000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140" y="5638800"/>
            <a:ext cx="18358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34290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Mark Crovella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6075" y="3578225"/>
            <a:ext cx="2876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Professor</a:t>
            </a:r>
          </a:p>
          <a:p>
            <a:r>
              <a:rPr lang="en-US" sz="1400">
                <a:latin typeface="Tahoma" charset="0"/>
              </a:rPr>
              <a:t>Computer Science Department</a:t>
            </a:r>
          </a:p>
          <a:p>
            <a:r>
              <a:rPr lang="en-US" sz="1400">
                <a:latin typeface="Tahoma" charset="0"/>
              </a:rPr>
              <a:t>College of Arts and Sciences</a:t>
            </a:r>
          </a:p>
          <a:p>
            <a:r>
              <a:rPr lang="en-US" sz="1400">
                <a:latin typeface="Tahoma" charset="0"/>
              </a:rPr>
              <a:t>http://www.cs.bu.edu/fac/crovella</a:t>
            </a:r>
          </a:p>
        </p:txBody>
      </p:sp>
      <p:pic>
        <p:nvPicPr>
          <p:cNvPr id="30726" name="Picture 6" descr="Crov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328738"/>
            <a:ext cx="1357312" cy="2046287"/>
          </a:xfrm>
          <a:prstGeom prst="rect">
            <a:avLst/>
          </a:prstGeom>
          <a:noFill/>
        </p:spPr>
      </p:pic>
      <p:sp>
        <p:nvSpPr>
          <p:cNvPr id="30727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Performance evaluation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Parallel and networked computer systems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Internet measurement and modeling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Self-similarity and heavy-tailed distributions in network traffic</a:t>
            </a:r>
            <a:r>
              <a:rPr lang="en-US" sz="2800">
                <a:solidFill>
                  <a:srgbClr val="262699"/>
                </a:solidFill>
                <a:latin typeface="Tahoma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Steven Homer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6075" y="3578225"/>
            <a:ext cx="2776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Professor</a:t>
            </a:r>
          </a:p>
          <a:p>
            <a:r>
              <a:rPr lang="en-US" sz="1400">
                <a:latin typeface="Tahoma" charset="0"/>
              </a:rPr>
              <a:t>Computer Science Department</a:t>
            </a:r>
          </a:p>
          <a:p>
            <a:r>
              <a:rPr lang="en-US" sz="1400">
                <a:latin typeface="Tahoma" charset="0"/>
              </a:rPr>
              <a:t>College of Arts and Sciences</a:t>
            </a:r>
          </a:p>
          <a:p>
            <a:r>
              <a:rPr lang="en-US" sz="1400">
                <a:latin typeface="Tahoma" charset="0"/>
              </a:rPr>
              <a:t>http://www.cs.bu.edu/fac/homer</a:t>
            </a:r>
          </a:p>
        </p:txBody>
      </p:sp>
      <p:pic>
        <p:nvPicPr>
          <p:cNvPr id="21516" name="Picture 12" descr="Ho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327150"/>
            <a:ext cx="1362075" cy="2062163"/>
          </a:xfrm>
          <a:prstGeom prst="rect">
            <a:avLst/>
          </a:prstGeom>
          <a:noFill/>
        </p:spPr>
      </p:pic>
      <p:sp>
        <p:nvSpPr>
          <p:cNvPr id="21517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Theoretical computer science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Complexity theory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Quantum computing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Learning theory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Parallel and probabilistic algorithms</a:t>
            </a:r>
            <a:r>
              <a:rPr lang="en-US" sz="2800">
                <a:solidFill>
                  <a:srgbClr val="262699"/>
                </a:solidFill>
                <a:latin typeface="Tahoma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Sharon Goldberg</a:t>
            </a:r>
          </a:p>
        </p:txBody>
      </p:sp>
      <p:pic>
        <p:nvPicPr>
          <p:cNvPr id="26631" name="Picture 7" descr="Gold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22388"/>
            <a:ext cx="1362075" cy="2052637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6075" y="3578225"/>
            <a:ext cx="28019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Assistant Professor</a:t>
            </a:r>
          </a:p>
          <a:p>
            <a:r>
              <a:rPr lang="en-US" sz="1400">
                <a:latin typeface="Tahoma" charset="0"/>
              </a:rPr>
              <a:t>Computer Science Department</a:t>
            </a:r>
          </a:p>
          <a:p>
            <a:r>
              <a:rPr lang="en-US" sz="1400">
                <a:latin typeface="Tahoma" charset="0"/>
              </a:rPr>
              <a:t>College of Arts and Sciences</a:t>
            </a:r>
          </a:p>
          <a:p>
            <a:r>
              <a:rPr lang="en-US" sz="1400">
                <a:latin typeface="Tahoma" charset="0"/>
              </a:rPr>
              <a:t>http://www.cs.bu.edu/fac/goldbe</a:t>
            </a:r>
          </a:p>
        </p:txBody>
      </p:sp>
      <p:sp>
        <p:nvSpPr>
          <p:cNvPr id="26634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Network Security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3"/>
          <p:cNvSpPr>
            <a:spLocks noChangeArrowheads="1" noChangeShapeType="1" noTextEdit="1"/>
          </p:cNvSpPr>
          <p:nvPr/>
        </p:nvSpPr>
        <p:spPr bwMode="auto">
          <a:xfrm>
            <a:off x="1465263" y="381000"/>
            <a:ext cx="5791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+mn-lt"/>
                <a:ea typeface="+mn-lt"/>
                <a:cs typeface="+mn-lt"/>
              </a:rPr>
              <a:t>Brain Teaser 1</a:t>
            </a:r>
          </a:p>
        </p:txBody>
      </p:sp>
      <p:pic>
        <p:nvPicPr>
          <p:cNvPr id="13319" name="Picture 4" descr="C:\WINNT\Profiles\arit\Application Data\Microsoft\Media Catalog\Downloaded Clips\cl1\PE0256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9563"/>
            <a:ext cx="22463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3" descr="C:\WINNT\Profiles\arit\Application Data\Microsoft\Media Catalog\Downloaded Clips\cl21\j008361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343400"/>
            <a:ext cx="1289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152400" y="2362200"/>
            <a:ext cx="784225" cy="820738"/>
            <a:chOff x="4136" y="1399"/>
            <a:chExt cx="631" cy="661"/>
          </a:xfrm>
        </p:grpSpPr>
        <p:sp>
          <p:nvSpPr>
            <p:cNvPr id="13336" name="Freeform 144"/>
            <p:cNvSpPr>
              <a:spLocks/>
            </p:cNvSpPr>
            <p:nvPr/>
          </p:nvSpPr>
          <p:spPr bwMode="auto">
            <a:xfrm>
              <a:off x="4236" y="1477"/>
              <a:ext cx="507" cy="459"/>
            </a:xfrm>
            <a:custGeom>
              <a:avLst/>
              <a:gdLst>
                <a:gd name="T0" fmla="*/ 187 w 1014"/>
                <a:gd name="T1" fmla="*/ 145 h 919"/>
                <a:gd name="T2" fmla="*/ 192 w 1014"/>
                <a:gd name="T3" fmla="*/ 111 h 919"/>
                <a:gd name="T4" fmla="*/ 207 w 1014"/>
                <a:gd name="T5" fmla="*/ 63 h 919"/>
                <a:gd name="T6" fmla="*/ 239 w 1014"/>
                <a:gd name="T7" fmla="*/ 20 h 919"/>
                <a:gd name="T8" fmla="*/ 264 w 1014"/>
                <a:gd name="T9" fmla="*/ 7 h 919"/>
                <a:gd name="T10" fmla="*/ 276 w 1014"/>
                <a:gd name="T11" fmla="*/ 4 h 919"/>
                <a:gd name="T12" fmla="*/ 296 w 1014"/>
                <a:gd name="T13" fmla="*/ 1 h 919"/>
                <a:gd name="T14" fmla="*/ 323 w 1014"/>
                <a:gd name="T15" fmla="*/ 0 h 919"/>
                <a:gd name="T16" fmla="*/ 353 w 1014"/>
                <a:gd name="T17" fmla="*/ 3 h 919"/>
                <a:gd name="T18" fmla="*/ 385 w 1014"/>
                <a:gd name="T19" fmla="*/ 15 h 919"/>
                <a:gd name="T20" fmla="*/ 414 w 1014"/>
                <a:gd name="T21" fmla="*/ 37 h 919"/>
                <a:gd name="T22" fmla="*/ 440 w 1014"/>
                <a:gd name="T23" fmla="*/ 71 h 919"/>
                <a:gd name="T24" fmla="*/ 454 w 1014"/>
                <a:gd name="T25" fmla="*/ 105 h 919"/>
                <a:gd name="T26" fmla="*/ 476 w 1014"/>
                <a:gd name="T27" fmla="*/ 177 h 919"/>
                <a:gd name="T28" fmla="*/ 501 w 1014"/>
                <a:gd name="T29" fmla="*/ 290 h 919"/>
                <a:gd name="T30" fmla="*/ 506 w 1014"/>
                <a:gd name="T31" fmla="*/ 409 h 919"/>
                <a:gd name="T32" fmla="*/ 492 w 1014"/>
                <a:gd name="T33" fmla="*/ 459 h 919"/>
                <a:gd name="T34" fmla="*/ 472 w 1014"/>
                <a:gd name="T35" fmla="*/ 457 h 919"/>
                <a:gd name="T36" fmla="*/ 435 w 1014"/>
                <a:gd name="T37" fmla="*/ 453 h 919"/>
                <a:gd name="T38" fmla="*/ 388 w 1014"/>
                <a:gd name="T39" fmla="*/ 448 h 919"/>
                <a:gd name="T40" fmla="*/ 333 w 1014"/>
                <a:gd name="T41" fmla="*/ 443 h 919"/>
                <a:gd name="T42" fmla="*/ 277 w 1014"/>
                <a:gd name="T43" fmla="*/ 438 h 919"/>
                <a:gd name="T44" fmla="*/ 223 w 1014"/>
                <a:gd name="T45" fmla="*/ 433 h 919"/>
                <a:gd name="T46" fmla="*/ 177 w 1014"/>
                <a:gd name="T47" fmla="*/ 429 h 919"/>
                <a:gd name="T48" fmla="*/ 156 w 1014"/>
                <a:gd name="T49" fmla="*/ 428 h 919"/>
                <a:gd name="T50" fmla="*/ 140 w 1014"/>
                <a:gd name="T51" fmla="*/ 427 h 919"/>
                <a:gd name="T52" fmla="*/ 114 w 1014"/>
                <a:gd name="T53" fmla="*/ 423 h 919"/>
                <a:gd name="T54" fmla="*/ 82 w 1014"/>
                <a:gd name="T55" fmla="*/ 414 h 919"/>
                <a:gd name="T56" fmla="*/ 49 w 1014"/>
                <a:gd name="T57" fmla="*/ 398 h 919"/>
                <a:gd name="T58" fmla="*/ 22 w 1014"/>
                <a:gd name="T59" fmla="*/ 373 h 919"/>
                <a:gd name="T60" fmla="*/ 4 w 1014"/>
                <a:gd name="T61" fmla="*/ 337 h 919"/>
                <a:gd name="T62" fmla="*/ 2 w 1014"/>
                <a:gd name="T63" fmla="*/ 289 h 919"/>
                <a:gd name="T64" fmla="*/ 9 w 1014"/>
                <a:gd name="T65" fmla="*/ 258 h 919"/>
                <a:gd name="T66" fmla="*/ 12 w 1014"/>
                <a:gd name="T67" fmla="*/ 247 h 919"/>
                <a:gd name="T68" fmla="*/ 20 w 1014"/>
                <a:gd name="T69" fmla="*/ 229 h 919"/>
                <a:gd name="T70" fmla="*/ 33 w 1014"/>
                <a:gd name="T71" fmla="*/ 208 h 919"/>
                <a:gd name="T72" fmla="*/ 53 w 1014"/>
                <a:gd name="T73" fmla="*/ 185 h 919"/>
                <a:gd name="T74" fmla="*/ 81 w 1014"/>
                <a:gd name="T75" fmla="*/ 165 h 919"/>
                <a:gd name="T76" fmla="*/ 116 w 1014"/>
                <a:gd name="T77" fmla="*/ 152 h 919"/>
                <a:gd name="T78" fmla="*/ 160 w 1014"/>
                <a:gd name="T79" fmla="*/ 148 h 9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4"/>
                <a:gd name="T121" fmla="*/ 0 h 919"/>
                <a:gd name="T122" fmla="*/ 1014 w 1014"/>
                <a:gd name="T123" fmla="*/ 919 h 9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4" h="919">
                  <a:moveTo>
                    <a:pt x="371" y="301"/>
                  </a:moveTo>
                  <a:lnTo>
                    <a:pt x="373" y="290"/>
                  </a:lnTo>
                  <a:lnTo>
                    <a:pt x="375" y="263"/>
                  </a:lnTo>
                  <a:lnTo>
                    <a:pt x="383" y="222"/>
                  </a:lnTo>
                  <a:lnTo>
                    <a:pt x="395" y="175"/>
                  </a:lnTo>
                  <a:lnTo>
                    <a:pt x="414" y="126"/>
                  </a:lnTo>
                  <a:lnTo>
                    <a:pt x="441" y="79"/>
                  </a:lnTo>
                  <a:lnTo>
                    <a:pt x="478" y="41"/>
                  </a:lnTo>
                  <a:lnTo>
                    <a:pt x="525" y="16"/>
                  </a:lnTo>
                  <a:lnTo>
                    <a:pt x="528" y="15"/>
                  </a:lnTo>
                  <a:lnTo>
                    <a:pt x="536" y="13"/>
                  </a:lnTo>
                  <a:lnTo>
                    <a:pt x="551" y="9"/>
                  </a:lnTo>
                  <a:lnTo>
                    <a:pt x="570" y="6"/>
                  </a:lnTo>
                  <a:lnTo>
                    <a:pt x="592" y="2"/>
                  </a:lnTo>
                  <a:lnTo>
                    <a:pt x="617" y="0"/>
                  </a:lnTo>
                  <a:lnTo>
                    <a:pt x="645" y="0"/>
                  </a:lnTo>
                  <a:lnTo>
                    <a:pt x="675" y="2"/>
                  </a:lnTo>
                  <a:lnTo>
                    <a:pt x="706" y="7"/>
                  </a:lnTo>
                  <a:lnTo>
                    <a:pt x="737" y="16"/>
                  </a:lnTo>
                  <a:lnTo>
                    <a:pt x="769" y="30"/>
                  </a:lnTo>
                  <a:lnTo>
                    <a:pt x="799" y="48"/>
                  </a:lnTo>
                  <a:lnTo>
                    <a:pt x="828" y="74"/>
                  </a:lnTo>
                  <a:lnTo>
                    <a:pt x="854" y="105"/>
                  </a:lnTo>
                  <a:lnTo>
                    <a:pt x="879" y="143"/>
                  </a:lnTo>
                  <a:lnTo>
                    <a:pt x="899" y="189"/>
                  </a:lnTo>
                  <a:lnTo>
                    <a:pt x="907" y="211"/>
                  </a:lnTo>
                  <a:lnTo>
                    <a:pt x="927" y="268"/>
                  </a:lnTo>
                  <a:lnTo>
                    <a:pt x="952" y="355"/>
                  </a:lnTo>
                  <a:lnTo>
                    <a:pt x="979" y="462"/>
                  </a:lnTo>
                  <a:lnTo>
                    <a:pt x="1002" y="580"/>
                  </a:lnTo>
                  <a:lnTo>
                    <a:pt x="1014" y="701"/>
                  </a:lnTo>
                  <a:lnTo>
                    <a:pt x="1012" y="818"/>
                  </a:lnTo>
                  <a:lnTo>
                    <a:pt x="989" y="919"/>
                  </a:lnTo>
                  <a:lnTo>
                    <a:pt x="983" y="918"/>
                  </a:lnTo>
                  <a:lnTo>
                    <a:pt x="967" y="917"/>
                  </a:lnTo>
                  <a:lnTo>
                    <a:pt x="943" y="914"/>
                  </a:lnTo>
                  <a:lnTo>
                    <a:pt x="910" y="911"/>
                  </a:lnTo>
                  <a:lnTo>
                    <a:pt x="870" y="906"/>
                  </a:lnTo>
                  <a:lnTo>
                    <a:pt x="824" y="902"/>
                  </a:lnTo>
                  <a:lnTo>
                    <a:pt x="775" y="897"/>
                  </a:lnTo>
                  <a:lnTo>
                    <a:pt x="722" y="891"/>
                  </a:lnTo>
                  <a:lnTo>
                    <a:pt x="666" y="887"/>
                  </a:lnTo>
                  <a:lnTo>
                    <a:pt x="610" y="881"/>
                  </a:lnTo>
                  <a:lnTo>
                    <a:pt x="554" y="876"/>
                  </a:lnTo>
                  <a:lnTo>
                    <a:pt x="499" y="871"/>
                  </a:lnTo>
                  <a:lnTo>
                    <a:pt x="446" y="866"/>
                  </a:lnTo>
                  <a:lnTo>
                    <a:pt x="398" y="862"/>
                  </a:lnTo>
                  <a:lnTo>
                    <a:pt x="354" y="859"/>
                  </a:lnTo>
                  <a:lnTo>
                    <a:pt x="316" y="857"/>
                  </a:lnTo>
                  <a:lnTo>
                    <a:pt x="312" y="857"/>
                  </a:lnTo>
                  <a:lnTo>
                    <a:pt x="299" y="856"/>
                  </a:lnTo>
                  <a:lnTo>
                    <a:pt x="280" y="854"/>
                  </a:lnTo>
                  <a:lnTo>
                    <a:pt x="256" y="851"/>
                  </a:lnTo>
                  <a:lnTo>
                    <a:pt x="227" y="846"/>
                  </a:lnTo>
                  <a:lnTo>
                    <a:pt x="196" y="838"/>
                  </a:lnTo>
                  <a:lnTo>
                    <a:pt x="163" y="828"/>
                  </a:lnTo>
                  <a:lnTo>
                    <a:pt x="130" y="814"/>
                  </a:lnTo>
                  <a:lnTo>
                    <a:pt x="98" y="796"/>
                  </a:lnTo>
                  <a:lnTo>
                    <a:pt x="68" y="774"/>
                  </a:lnTo>
                  <a:lnTo>
                    <a:pt x="43" y="746"/>
                  </a:lnTo>
                  <a:lnTo>
                    <a:pt x="22" y="714"/>
                  </a:lnTo>
                  <a:lnTo>
                    <a:pt x="7" y="675"/>
                  </a:lnTo>
                  <a:lnTo>
                    <a:pt x="0" y="630"/>
                  </a:lnTo>
                  <a:lnTo>
                    <a:pt x="3" y="578"/>
                  </a:lnTo>
                  <a:lnTo>
                    <a:pt x="15" y="519"/>
                  </a:lnTo>
                  <a:lnTo>
                    <a:pt x="17" y="516"/>
                  </a:lnTo>
                  <a:lnTo>
                    <a:pt x="19" y="508"/>
                  </a:lnTo>
                  <a:lnTo>
                    <a:pt x="23" y="495"/>
                  </a:lnTo>
                  <a:lnTo>
                    <a:pt x="30" y="479"/>
                  </a:lnTo>
                  <a:lnTo>
                    <a:pt x="40" y="459"/>
                  </a:lnTo>
                  <a:lnTo>
                    <a:pt x="51" y="438"/>
                  </a:lnTo>
                  <a:lnTo>
                    <a:pt x="66" y="416"/>
                  </a:lnTo>
                  <a:lnTo>
                    <a:pt x="85" y="393"/>
                  </a:lnTo>
                  <a:lnTo>
                    <a:pt x="106" y="371"/>
                  </a:lnTo>
                  <a:lnTo>
                    <a:pt x="131" y="350"/>
                  </a:lnTo>
                  <a:lnTo>
                    <a:pt x="161" y="331"/>
                  </a:lnTo>
                  <a:lnTo>
                    <a:pt x="193" y="316"/>
                  </a:lnTo>
                  <a:lnTo>
                    <a:pt x="231" y="304"/>
                  </a:lnTo>
                  <a:lnTo>
                    <a:pt x="272" y="297"/>
                  </a:lnTo>
                  <a:lnTo>
                    <a:pt x="320" y="296"/>
                  </a:lnTo>
                  <a:lnTo>
                    <a:pt x="371" y="301"/>
                  </a:lnTo>
                  <a:close/>
                </a:path>
              </a:pathLst>
            </a:custGeom>
            <a:solidFill>
              <a:srgbClr val="FF6B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7" name="Freeform 145"/>
            <p:cNvSpPr>
              <a:spLocks/>
            </p:cNvSpPr>
            <p:nvPr/>
          </p:nvSpPr>
          <p:spPr bwMode="auto">
            <a:xfrm>
              <a:off x="4349" y="1576"/>
              <a:ext cx="314" cy="287"/>
            </a:xfrm>
            <a:custGeom>
              <a:avLst/>
              <a:gdLst>
                <a:gd name="T0" fmla="*/ 114 w 629"/>
                <a:gd name="T1" fmla="*/ 90 h 574"/>
                <a:gd name="T2" fmla="*/ 117 w 629"/>
                <a:gd name="T3" fmla="*/ 69 h 574"/>
                <a:gd name="T4" fmla="*/ 127 w 629"/>
                <a:gd name="T5" fmla="*/ 40 h 574"/>
                <a:gd name="T6" fmla="*/ 147 w 629"/>
                <a:gd name="T7" fmla="*/ 14 h 574"/>
                <a:gd name="T8" fmla="*/ 163 w 629"/>
                <a:gd name="T9" fmla="*/ 5 h 574"/>
                <a:gd name="T10" fmla="*/ 170 w 629"/>
                <a:gd name="T11" fmla="*/ 3 h 574"/>
                <a:gd name="T12" fmla="*/ 183 w 629"/>
                <a:gd name="T13" fmla="*/ 1 h 574"/>
                <a:gd name="T14" fmla="*/ 200 w 629"/>
                <a:gd name="T15" fmla="*/ 0 h 574"/>
                <a:gd name="T16" fmla="*/ 219 w 629"/>
                <a:gd name="T17" fmla="*/ 2 h 574"/>
                <a:gd name="T18" fmla="*/ 238 w 629"/>
                <a:gd name="T19" fmla="*/ 9 h 574"/>
                <a:gd name="T20" fmla="*/ 257 w 629"/>
                <a:gd name="T21" fmla="*/ 23 h 574"/>
                <a:gd name="T22" fmla="*/ 273 w 629"/>
                <a:gd name="T23" fmla="*/ 44 h 574"/>
                <a:gd name="T24" fmla="*/ 282 w 629"/>
                <a:gd name="T25" fmla="*/ 65 h 574"/>
                <a:gd name="T26" fmla="*/ 295 w 629"/>
                <a:gd name="T27" fmla="*/ 110 h 574"/>
                <a:gd name="T28" fmla="*/ 310 w 629"/>
                <a:gd name="T29" fmla="*/ 181 h 574"/>
                <a:gd name="T30" fmla="*/ 314 w 629"/>
                <a:gd name="T31" fmla="*/ 255 h 574"/>
                <a:gd name="T32" fmla="*/ 305 w 629"/>
                <a:gd name="T33" fmla="*/ 287 h 574"/>
                <a:gd name="T34" fmla="*/ 293 w 629"/>
                <a:gd name="T35" fmla="*/ 285 h 574"/>
                <a:gd name="T36" fmla="*/ 270 w 629"/>
                <a:gd name="T37" fmla="*/ 283 h 574"/>
                <a:gd name="T38" fmla="*/ 240 w 629"/>
                <a:gd name="T39" fmla="*/ 280 h 574"/>
                <a:gd name="T40" fmla="*/ 206 w 629"/>
                <a:gd name="T41" fmla="*/ 276 h 574"/>
                <a:gd name="T42" fmla="*/ 171 w 629"/>
                <a:gd name="T43" fmla="*/ 273 h 574"/>
                <a:gd name="T44" fmla="*/ 138 w 629"/>
                <a:gd name="T45" fmla="*/ 270 h 574"/>
                <a:gd name="T46" fmla="*/ 109 w 629"/>
                <a:gd name="T47" fmla="*/ 268 h 574"/>
                <a:gd name="T48" fmla="*/ 95 w 629"/>
                <a:gd name="T49" fmla="*/ 267 h 574"/>
                <a:gd name="T50" fmla="*/ 86 w 629"/>
                <a:gd name="T51" fmla="*/ 266 h 574"/>
                <a:gd name="T52" fmla="*/ 69 w 629"/>
                <a:gd name="T53" fmla="*/ 263 h 574"/>
                <a:gd name="T54" fmla="*/ 49 w 629"/>
                <a:gd name="T55" fmla="*/ 258 h 574"/>
                <a:gd name="T56" fmla="*/ 29 w 629"/>
                <a:gd name="T57" fmla="*/ 249 h 574"/>
                <a:gd name="T58" fmla="*/ 13 w 629"/>
                <a:gd name="T59" fmla="*/ 233 h 574"/>
                <a:gd name="T60" fmla="*/ 2 w 629"/>
                <a:gd name="T61" fmla="*/ 211 h 574"/>
                <a:gd name="T62" fmla="*/ 0 w 629"/>
                <a:gd name="T63" fmla="*/ 181 h 574"/>
                <a:gd name="T64" fmla="*/ 4 w 629"/>
                <a:gd name="T65" fmla="*/ 161 h 574"/>
                <a:gd name="T66" fmla="*/ 7 w 629"/>
                <a:gd name="T67" fmla="*/ 155 h 574"/>
                <a:gd name="T68" fmla="*/ 11 w 629"/>
                <a:gd name="T69" fmla="*/ 144 h 574"/>
                <a:gd name="T70" fmla="*/ 19 w 629"/>
                <a:gd name="T71" fmla="*/ 130 h 574"/>
                <a:gd name="T72" fmla="*/ 32 w 629"/>
                <a:gd name="T73" fmla="*/ 116 h 574"/>
                <a:gd name="T74" fmla="*/ 48 w 629"/>
                <a:gd name="T75" fmla="*/ 103 h 574"/>
                <a:gd name="T76" fmla="*/ 70 w 629"/>
                <a:gd name="T77" fmla="*/ 95 h 574"/>
                <a:gd name="T78" fmla="*/ 98 w 629"/>
                <a:gd name="T79" fmla="*/ 92 h 5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29"/>
                <a:gd name="T121" fmla="*/ 0 h 574"/>
                <a:gd name="T122" fmla="*/ 629 w 629"/>
                <a:gd name="T123" fmla="*/ 574 h 5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29" h="574">
                  <a:moveTo>
                    <a:pt x="229" y="186"/>
                  </a:moveTo>
                  <a:lnTo>
                    <a:pt x="229" y="180"/>
                  </a:lnTo>
                  <a:lnTo>
                    <a:pt x="232" y="163"/>
                  </a:lnTo>
                  <a:lnTo>
                    <a:pt x="235" y="138"/>
                  </a:lnTo>
                  <a:lnTo>
                    <a:pt x="243" y="110"/>
                  </a:lnTo>
                  <a:lnTo>
                    <a:pt x="255" y="80"/>
                  </a:lnTo>
                  <a:lnTo>
                    <a:pt x="272" y="51"/>
                  </a:lnTo>
                  <a:lnTo>
                    <a:pt x="295" y="27"/>
                  </a:lnTo>
                  <a:lnTo>
                    <a:pt x="325" y="11"/>
                  </a:lnTo>
                  <a:lnTo>
                    <a:pt x="327" y="9"/>
                  </a:lnTo>
                  <a:lnTo>
                    <a:pt x="333" y="8"/>
                  </a:lnTo>
                  <a:lnTo>
                    <a:pt x="341" y="6"/>
                  </a:lnTo>
                  <a:lnTo>
                    <a:pt x="353" y="4"/>
                  </a:lnTo>
                  <a:lnTo>
                    <a:pt x="367" y="1"/>
                  </a:lnTo>
                  <a:lnTo>
                    <a:pt x="383" y="0"/>
                  </a:lnTo>
                  <a:lnTo>
                    <a:pt x="400" y="0"/>
                  </a:lnTo>
                  <a:lnTo>
                    <a:pt x="420" y="1"/>
                  </a:lnTo>
                  <a:lnTo>
                    <a:pt x="438" y="4"/>
                  </a:lnTo>
                  <a:lnTo>
                    <a:pt x="458" y="9"/>
                  </a:lnTo>
                  <a:lnTo>
                    <a:pt x="477" y="18"/>
                  </a:lnTo>
                  <a:lnTo>
                    <a:pt x="497" y="29"/>
                  </a:lnTo>
                  <a:lnTo>
                    <a:pt x="515" y="45"/>
                  </a:lnTo>
                  <a:lnTo>
                    <a:pt x="531" y="64"/>
                  </a:lnTo>
                  <a:lnTo>
                    <a:pt x="546" y="88"/>
                  </a:lnTo>
                  <a:lnTo>
                    <a:pt x="559" y="117"/>
                  </a:lnTo>
                  <a:lnTo>
                    <a:pt x="564" y="130"/>
                  </a:lnTo>
                  <a:lnTo>
                    <a:pt x="575" y="166"/>
                  </a:lnTo>
                  <a:lnTo>
                    <a:pt x="591" y="220"/>
                  </a:lnTo>
                  <a:lnTo>
                    <a:pt x="607" y="287"/>
                  </a:lnTo>
                  <a:lnTo>
                    <a:pt x="621" y="361"/>
                  </a:lnTo>
                  <a:lnTo>
                    <a:pt x="629" y="437"/>
                  </a:lnTo>
                  <a:lnTo>
                    <a:pt x="628" y="509"/>
                  </a:lnTo>
                  <a:lnTo>
                    <a:pt x="614" y="574"/>
                  </a:lnTo>
                  <a:lnTo>
                    <a:pt x="611" y="574"/>
                  </a:lnTo>
                  <a:lnTo>
                    <a:pt x="601" y="573"/>
                  </a:lnTo>
                  <a:lnTo>
                    <a:pt x="586" y="570"/>
                  </a:lnTo>
                  <a:lnTo>
                    <a:pt x="565" y="568"/>
                  </a:lnTo>
                  <a:lnTo>
                    <a:pt x="541" y="566"/>
                  </a:lnTo>
                  <a:lnTo>
                    <a:pt x="512" y="562"/>
                  </a:lnTo>
                  <a:lnTo>
                    <a:pt x="481" y="559"/>
                  </a:lnTo>
                  <a:lnTo>
                    <a:pt x="447" y="555"/>
                  </a:lnTo>
                  <a:lnTo>
                    <a:pt x="413" y="552"/>
                  </a:lnTo>
                  <a:lnTo>
                    <a:pt x="378" y="548"/>
                  </a:lnTo>
                  <a:lnTo>
                    <a:pt x="342" y="545"/>
                  </a:lnTo>
                  <a:lnTo>
                    <a:pt x="309" y="543"/>
                  </a:lnTo>
                  <a:lnTo>
                    <a:pt x="276" y="539"/>
                  </a:lnTo>
                  <a:lnTo>
                    <a:pt x="246" y="537"/>
                  </a:lnTo>
                  <a:lnTo>
                    <a:pt x="218" y="535"/>
                  </a:lnTo>
                  <a:lnTo>
                    <a:pt x="194" y="533"/>
                  </a:lnTo>
                  <a:lnTo>
                    <a:pt x="191" y="533"/>
                  </a:lnTo>
                  <a:lnTo>
                    <a:pt x="183" y="533"/>
                  </a:lnTo>
                  <a:lnTo>
                    <a:pt x="172" y="532"/>
                  </a:lnTo>
                  <a:lnTo>
                    <a:pt x="157" y="530"/>
                  </a:lnTo>
                  <a:lnTo>
                    <a:pt x="138" y="526"/>
                  </a:lnTo>
                  <a:lnTo>
                    <a:pt x="120" y="522"/>
                  </a:lnTo>
                  <a:lnTo>
                    <a:pt x="99" y="516"/>
                  </a:lnTo>
                  <a:lnTo>
                    <a:pt x="80" y="507"/>
                  </a:lnTo>
                  <a:lnTo>
                    <a:pt x="59" y="497"/>
                  </a:lnTo>
                  <a:lnTo>
                    <a:pt x="42" y="483"/>
                  </a:lnTo>
                  <a:lnTo>
                    <a:pt x="26" y="465"/>
                  </a:lnTo>
                  <a:lnTo>
                    <a:pt x="13" y="445"/>
                  </a:lnTo>
                  <a:lnTo>
                    <a:pt x="4" y="421"/>
                  </a:lnTo>
                  <a:lnTo>
                    <a:pt x="0" y="393"/>
                  </a:lnTo>
                  <a:lnTo>
                    <a:pt x="1" y="361"/>
                  </a:lnTo>
                  <a:lnTo>
                    <a:pt x="9" y="324"/>
                  </a:lnTo>
                  <a:lnTo>
                    <a:pt x="9" y="322"/>
                  </a:lnTo>
                  <a:lnTo>
                    <a:pt x="12" y="317"/>
                  </a:lnTo>
                  <a:lnTo>
                    <a:pt x="14" y="309"/>
                  </a:lnTo>
                  <a:lnTo>
                    <a:pt x="17" y="298"/>
                  </a:lnTo>
                  <a:lnTo>
                    <a:pt x="23" y="287"/>
                  </a:lnTo>
                  <a:lnTo>
                    <a:pt x="31" y="273"/>
                  </a:lnTo>
                  <a:lnTo>
                    <a:pt x="39" y="259"/>
                  </a:lnTo>
                  <a:lnTo>
                    <a:pt x="51" y="244"/>
                  </a:lnTo>
                  <a:lnTo>
                    <a:pt x="64" y="231"/>
                  </a:lnTo>
                  <a:lnTo>
                    <a:pt x="80" y="218"/>
                  </a:lnTo>
                  <a:lnTo>
                    <a:pt x="97" y="206"/>
                  </a:lnTo>
                  <a:lnTo>
                    <a:pt x="118" y="196"/>
                  </a:lnTo>
                  <a:lnTo>
                    <a:pt x="141" y="189"/>
                  </a:lnTo>
                  <a:lnTo>
                    <a:pt x="167" y="184"/>
                  </a:lnTo>
                  <a:lnTo>
                    <a:pt x="197" y="183"/>
                  </a:lnTo>
                  <a:lnTo>
                    <a:pt x="229" y="186"/>
                  </a:lnTo>
                  <a:close/>
                </a:path>
              </a:pathLst>
            </a:custGeom>
            <a:solidFill>
              <a:srgbClr val="FF75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8" name="Freeform 147"/>
            <p:cNvSpPr>
              <a:spLocks/>
            </p:cNvSpPr>
            <p:nvPr/>
          </p:nvSpPr>
          <p:spPr bwMode="auto">
            <a:xfrm>
              <a:off x="4459" y="1675"/>
              <a:ext cx="125" cy="113"/>
            </a:xfrm>
            <a:custGeom>
              <a:avLst/>
              <a:gdLst>
                <a:gd name="T0" fmla="*/ 46 w 250"/>
                <a:gd name="T1" fmla="*/ 37 h 227"/>
                <a:gd name="T2" fmla="*/ 46 w 250"/>
                <a:gd name="T3" fmla="*/ 36 h 227"/>
                <a:gd name="T4" fmla="*/ 46 w 250"/>
                <a:gd name="T5" fmla="*/ 33 h 227"/>
                <a:gd name="T6" fmla="*/ 47 w 250"/>
                <a:gd name="T7" fmla="*/ 28 h 227"/>
                <a:gd name="T8" fmla="*/ 48 w 250"/>
                <a:gd name="T9" fmla="*/ 23 h 227"/>
                <a:gd name="T10" fmla="*/ 50 w 250"/>
                <a:gd name="T11" fmla="*/ 17 h 227"/>
                <a:gd name="T12" fmla="*/ 54 w 250"/>
                <a:gd name="T13" fmla="*/ 11 h 227"/>
                <a:gd name="T14" fmla="*/ 59 w 250"/>
                <a:gd name="T15" fmla="*/ 6 h 227"/>
                <a:gd name="T16" fmla="*/ 65 w 250"/>
                <a:gd name="T17" fmla="*/ 2 h 227"/>
                <a:gd name="T18" fmla="*/ 67 w 250"/>
                <a:gd name="T19" fmla="*/ 2 h 227"/>
                <a:gd name="T20" fmla="*/ 71 w 250"/>
                <a:gd name="T21" fmla="*/ 1 h 227"/>
                <a:gd name="T22" fmla="*/ 76 w 250"/>
                <a:gd name="T23" fmla="*/ 0 h 227"/>
                <a:gd name="T24" fmla="*/ 83 w 250"/>
                <a:gd name="T25" fmla="*/ 0 h 227"/>
                <a:gd name="T26" fmla="*/ 91 w 250"/>
                <a:gd name="T27" fmla="*/ 2 h 227"/>
                <a:gd name="T28" fmla="*/ 99 w 250"/>
                <a:gd name="T29" fmla="*/ 6 h 227"/>
                <a:gd name="T30" fmla="*/ 106 w 250"/>
                <a:gd name="T31" fmla="*/ 12 h 227"/>
                <a:gd name="T32" fmla="*/ 112 w 250"/>
                <a:gd name="T33" fmla="*/ 22 h 227"/>
                <a:gd name="T34" fmla="*/ 113 w 250"/>
                <a:gd name="T35" fmla="*/ 25 h 227"/>
                <a:gd name="T36" fmla="*/ 115 w 250"/>
                <a:gd name="T37" fmla="*/ 32 h 227"/>
                <a:gd name="T38" fmla="*/ 118 w 250"/>
                <a:gd name="T39" fmla="*/ 43 h 227"/>
                <a:gd name="T40" fmla="*/ 121 w 250"/>
                <a:gd name="T41" fmla="*/ 56 h 227"/>
                <a:gd name="T42" fmla="*/ 124 w 250"/>
                <a:gd name="T43" fmla="*/ 71 h 227"/>
                <a:gd name="T44" fmla="*/ 125 w 250"/>
                <a:gd name="T45" fmla="*/ 86 h 227"/>
                <a:gd name="T46" fmla="*/ 125 w 250"/>
                <a:gd name="T47" fmla="*/ 101 h 227"/>
                <a:gd name="T48" fmla="*/ 122 w 250"/>
                <a:gd name="T49" fmla="*/ 113 h 227"/>
                <a:gd name="T50" fmla="*/ 119 w 250"/>
                <a:gd name="T51" fmla="*/ 113 h 227"/>
                <a:gd name="T52" fmla="*/ 112 w 250"/>
                <a:gd name="T53" fmla="*/ 112 h 227"/>
                <a:gd name="T54" fmla="*/ 102 w 250"/>
                <a:gd name="T55" fmla="*/ 111 h 227"/>
                <a:gd name="T56" fmla="*/ 90 w 250"/>
                <a:gd name="T57" fmla="*/ 110 h 227"/>
                <a:gd name="T58" fmla="*/ 76 w 250"/>
                <a:gd name="T59" fmla="*/ 108 h 227"/>
                <a:gd name="T60" fmla="*/ 62 w 250"/>
                <a:gd name="T61" fmla="*/ 107 h 227"/>
                <a:gd name="T62" fmla="*/ 50 w 250"/>
                <a:gd name="T63" fmla="*/ 106 h 227"/>
                <a:gd name="T64" fmla="*/ 40 w 250"/>
                <a:gd name="T65" fmla="*/ 105 h 227"/>
                <a:gd name="T66" fmla="*/ 37 w 250"/>
                <a:gd name="T67" fmla="*/ 105 h 227"/>
                <a:gd name="T68" fmla="*/ 32 w 250"/>
                <a:gd name="T69" fmla="*/ 105 h 227"/>
                <a:gd name="T70" fmla="*/ 25 w 250"/>
                <a:gd name="T71" fmla="*/ 103 h 227"/>
                <a:gd name="T72" fmla="*/ 17 w 250"/>
                <a:gd name="T73" fmla="*/ 100 h 227"/>
                <a:gd name="T74" fmla="*/ 8 w 250"/>
                <a:gd name="T75" fmla="*/ 95 h 227"/>
                <a:gd name="T76" fmla="*/ 3 w 250"/>
                <a:gd name="T77" fmla="*/ 88 h 227"/>
                <a:gd name="T78" fmla="*/ 0 w 250"/>
                <a:gd name="T79" fmla="*/ 78 h 227"/>
                <a:gd name="T80" fmla="*/ 2 w 250"/>
                <a:gd name="T81" fmla="*/ 64 h 227"/>
                <a:gd name="T82" fmla="*/ 3 w 250"/>
                <a:gd name="T83" fmla="*/ 63 h 227"/>
                <a:gd name="T84" fmla="*/ 4 w 250"/>
                <a:gd name="T85" fmla="*/ 59 h 227"/>
                <a:gd name="T86" fmla="*/ 7 w 250"/>
                <a:gd name="T87" fmla="*/ 53 h 227"/>
                <a:gd name="T88" fmla="*/ 11 w 250"/>
                <a:gd name="T89" fmla="*/ 48 h 227"/>
                <a:gd name="T90" fmla="*/ 17 w 250"/>
                <a:gd name="T91" fmla="*/ 42 h 227"/>
                <a:gd name="T92" fmla="*/ 24 w 250"/>
                <a:gd name="T93" fmla="*/ 38 h 227"/>
                <a:gd name="T94" fmla="*/ 34 w 250"/>
                <a:gd name="T95" fmla="*/ 36 h 227"/>
                <a:gd name="T96" fmla="*/ 46 w 250"/>
                <a:gd name="T97" fmla="*/ 37 h 2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0"/>
                <a:gd name="T148" fmla="*/ 0 h 227"/>
                <a:gd name="T149" fmla="*/ 250 w 250"/>
                <a:gd name="T150" fmla="*/ 227 h 2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0" h="227">
                  <a:moveTo>
                    <a:pt x="91" y="74"/>
                  </a:moveTo>
                  <a:lnTo>
                    <a:pt x="91" y="72"/>
                  </a:lnTo>
                  <a:lnTo>
                    <a:pt x="91" y="66"/>
                  </a:lnTo>
                  <a:lnTo>
                    <a:pt x="94" y="57"/>
                  </a:lnTo>
                  <a:lnTo>
                    <a:pt x="96" y="46"/>
                  </a:lnTo>
                  <a:lnTo>
                    <a:pt x="100" y="35"/>
                  </a:lnTo>
                  <a:lnTo>
                    <a:pt x="107" y="23"/>
                  </a:lnTo>
                  <a:lnTo>
                    <a:pt x="117" y="13"/>
                  </a:lnTo>
                  <a:lnTo>
                    <a:pt x="130" y="5"/>
                  </a:lnTo>
                  <a:lnTo>
                    <a:pt x="133" y="4"/>
                  </a:lnTo>
                  <a:lnTo>
                    <a:pt x="141" y="2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82" y="4"/>
                  </a:lnTo>
                  <a:lnTo>
                    <a:pt x="197" y="12"/>
                  </a:lnTo>
                  <a:lnTo>
                    <a:pt x="211" y="24"/>
                  </a:lnTo>
                  <a:lnTo>
                    <a:pt x="223" y="45"/>
                  </a:lnTo>
                  <a:lnTo>
                    <a:pt x="225" y="51"/>
                  </a:lnTo>
                  <a:lnTo>
                    <a:pt x="230" y="65"/>
                  </a:lnTo>
                  <a:lnTo>
                    <a:pt x="235" y="87"/>
                  </a:lnTo>
                  <a:lnTo>
                    <a:pt x="242" y="113"/>
                  </a:lnTo>
                  <a:lnTo>
                    <a:pt x="248" y="143"/>
                  </a:lnTo>
                  <a:lnTo>
                    <a:pt x="250" y="173"/>
                  </a:lnTo>
                  <a:lnTo>
                    <a:pt x="249" y="202"/>
                  </a:lnTo>
                  <a:lnTo>
                    <a:pt x="243" y="227"/>
                  </a:lnTo>
                  <a:lnTo>
                    <a:pt x="238" y="226"/>
                  </a:lnTo>
                  <a:lnTo>
                    <a:pt x="224" y="225"/>
                  </a:lnTo>
                  <a:lnTo>
                    <a:pt x="203" y="222"/>
                  </a:lnTo>
                  <a:lnTo>
                    <a:pt x="179" y="220"/>
                  </a:lnTo>
                  <a:lnTo>
                    <a:pt x="151" y="217"/>
                  </a:lnTo>
                  <a:lnTo>
                    <a:pt x="124" y="214"/>
                  </a:lnTo>
                  <a:lnTo>
                    <a:pt x="99" y="212"/>
                  </a:lnTo>
                  <a:lnTo>
                    <a:pt x="79" y="211"/>
                  </a:lnTo>
                  <a:lnTo>
                    <a:pt x="74" y="211"/>
                  </a:lnTo>
                  <a:lnTo>
                    <a:pt x="64" y="210"/>
                  </a:lnTo>
                  <a:lnTo>
                    <a:pt x="49" y="206"/>
                  </a:lnTo>
                  <a:lnTo>
                    <a:pt x="33" y="200"/>
                  </a:lnTo>
                  <a:lnTo>
                    <a:pt x="16" y="190"/>
                  </a:lnTo>
                  <a:lnTo>
                    <a:pt x="5" y="176"/>
                  </a:lnTo>
                  <a:lnTo>
                    <a:pt x="0" y="156"/>
                  </a:lnTo>
                  <a:lnTo>
                    <a:pt x="4" y="128"/>
                  </a:lnTo>
                  <a:lnTo>
                    <a:pt x="5" y="126"/>
                  </a:lnTo>
                  <a:lnTo>
                    <a:pt x="7" y="118"/>
                  </a:lnTo>
                  <a:lnTo>
                    <a:pt x="13" y="107"/>
                  </a:lnTo>
                  <a:lnTo>
                    <a:pt x="21" y="97"/>
                  </a:lnTo>
                  <a:lnTo>
                    <a:pt x="33" y="85"/>
                  </a:lnTo>
                  <a:lnTo>
                    <a:pt x="47" y="77"/>
                  </a:lnTo>
                  <a:lnTo>
                    <a:pt x="67" y="73"/>
                  </a:lnTo>
                  <a:lnTo>
                    <a:pt x="91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9" name="Freeform 148"/>
            <p:cNvSpPr>
              <a:spLocks/>
            </p:cNvSpPr>
            <p:nvPr/>
          </p:nvSpPr>
          <p:spPr bwMode="auto">
            <a:xfrm>
              <a:off x="4468" y="1684"/>
              <a:ext cx="105" cy="95"/>
            </a:xfrm>
            <a:custGeom>
              <a:avLst/>
              <a:gdLst>
                <a:gd name="T0" fmla="*/ 39 w 210"/>
                <a:gd name="T1" fmla="*/ 31 h 190"/>
                <a:gd name="T2" fmla="*/ 39 w 210"/>
                <a:gd name="T3" fmla="*/ 27 h 190"/>
                <a:gd name="T4" fmla="*/ 41 w 210"/>
                <a:gd name="T5" fmla="*/ 19 h 190"/>
                <a:gd name="T6" fmla="*/ 46 w 210"/>
                <a:gd name="T7" fmla="*/ 9 h 190"/>
                <a:gd name="T8" fmla="*/ 55 w 210"/>
                <a:gd name="T9" fmla="*/ 2 h 190"/>
                <a:gd name="T10" fmla="*/ 56 w 210"/>
                <a:gd name="T11" fmla="*/ 1 h 190"/>
                <a:gd name="T12" fmla="*/ 60 w 210"/>
                <a:gd name="T13" fmla="*/ 1 h 190"/>
                <a:gd name="T14" fmla="*/ 65 w 210"/>
                <a:gd name="T15" fmla="*/ 0 h 190"/>
                <a:gd name="T16" fmla="*/ 71 w 210"/>
                <a:gd name="T17" fmla="*/ 1 h 190"/>
                <a:gd name="T18" fmla="*/ 77 w 210"/>
                <a:gd name="T19" fmla="*/ 2 h 190"/>
                <a:gd name="T20" fmla="*/ 84 w 210"/>
                <a:gd name="T21" fmla="*/ 5 h 190"/>
                <a:gd name="T22" fmla="*/ 89 w 210"/>
                <a:gd name="T23" fmla="*/ 11 h 190"/>
                <a:gd name="T24" fmla="*/ 94 w 210"/>
                <a:gd name="T25" fmla="*/ 20 h 190"/>
                <a:gd name="T26" fmla="*/ 95 w 210"/>
                <a:gd name="T27" fmla="*/ 22 h 190"/>
                <a:gd name="T28" fmla="*/ 97 w 210"/>
                <a:gd name="T29" fmla="*/ 28 h 190"/>
                <a:gd name="T30" fmla="*/ 99 w 210"/>
                <a:gd name="T31" fmla="*/ 37 h 190"/>
                <a:gd name="T32" fmla="*/ 102 w 210"/>
                <a:gd name="T33" fmla="*/ 48 h 190"/>
                <a:gd name="T34" fmla="*/ 104 w 210"/>
                <a:gd name="T35" fmla="*/ 60 h 190"/>
                <a:gd name="T36" fmla="*/ 105 w 210"/>
                <a:gd name="T37" fmla="*/ 73 h 190"/>
                <a:gd name="T38" fmla="*/ 105 w 210"/>
                <a:gd name="T39" fmla="*/ 84 h 190"/>
                <a:gd name="T40" fmla="*/ 103 w 210"/>
                <a:gd name="T41" fmla="*/ 95 h 190"/>
                <a:gd name="T42" fmla="*/ 100 w 210"/>
                <a:gd name="T43" fmla="*/ 95 h 190"/>
                <a:gd name="T44" fmla="*/ 95 w 210"/>
                <a:gd name="T45" fmla="*/ 94 h 190"/>
                <a:gd name="T46" fmla="*/ 86 w 210"/>
                <a:gd name="T47" fmla="*/ 93 h 190"/>
                <a:gd name="T48" fmla="*/ 75 w 210"/>
                <a:gd name="T49" fmla="*/ 92 h 190"/>
                <a:gd name="T50" fmla="*/ 64 w 210"/>
                <a:gd name="T51" fmla="*/ 91 h 190"/>
                <a:gd name="T52" fmla="*/ 52 w 210"/>
                <a:gd name="T53" fmla="*/ 90 h 190"/>
                <a:gd name="T54" fmla="*/ 42 w 210"/>
                <a:gd name="T55" fmla="*/ 89 h 190"/>
                <a:gd name="T56" fmla="*/ 33 w 210"/>
                <a:gd name="T57" fmla="*/ 89 h 190"/>
                <a:gd name="T58" fmla="*/ 31 w 210"/>
                <a:gd name="T59" fmla="*/ 89 h 190"/>
                <a:gd name="T60" fmla="*/ 27 w 210"/>
                <a:gd name="T61" fmla="*/ 89 h 190"/>
                <a:gd name="T62" fmla="*/ 20 w 210"/>
                <a:gd name="T63" fmla="*/ 88 h 190"/>
                <a:gd name="T64" fmla="*/ 13 w 210"/>
                <a:gd name="T65" fmla="*/ 85 h 190"/>
                <a:gd name="T66" fmla="*/ 7 w 210"/>
                <a:gd name="T67" fmla="*/ 81 h 190"/>
                <a:gd name="T68" fmla="*/ 2 w 210"/>
                <a:gd name="T69" fmla="*/ 74 h 190"/>
                <a:gd name="T70" fmla="*/ 0 w 210"/>
                <a:gd name="T71" fmla="*/ 66 h 190"/>
                <a:gd name="T72" fmla="*/ 2 w 210"/>
                <a:gd name="T73" fmla="*/ 54 h 190"/>
                <a:gd name="T74" fmla="*/ 2 w 210"/>
                <a:gd name="T75" fmla="*/ 53 h 190"/>
                <a:gd name="T76" fmla="*/ 4 w 210"/>
                <a:gd name="T77" fmla="*/ 50 h 190"/>
                <a:gd name="T78" fmla="*/ 5 w 210"/>
                <a:gd name="T79" fmla="*/ 46 h 190"/>
                <a:gd name="T80" fmla="*/ 9 w 210"/>
                <a:gd name="T81" fmla="*/ 40 h 190"/>
                <a:gd name="T82" fmla="*/ 14 w 210"/>
                <a:gd name="T83" fmla="*/ 36 h 190"/>
                <a:gd name="T84" fmla="*/ 20 w 210"/>
                <a:gd name="T85" fmla="*/ 32 h 190"/>
                <a:gd name="T86" fmla="*/ 29 w 210"/>
                <a:gd name="T87" fmla="*/ 30 h 190"/>
                <a:gd name="T88" fmla="*/ 39 w 210"/>
                <a:gd name="T89" fmla="*/ 31 h 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0"/>
                <a:gd name="T136" fmla="*/ 0 h 190"/>
                <a:gd name="T137" fmla="*/ 210 w 210"/>
                <a:gd name="T138" fmla="*/ 190 h 1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0" h="190">
                  <a:moveTo>
                    <a:pt x="78" y="61"/>
                  </a:moveTo>
                  <a:lnTo>
                    <a:pt x="78" y="54"/>
                  </a:lnTo>
                  <a:lnTo>
                    <a:pt x="82" y="38"/>
                  </a:lnTo>
                  <a:lnTo>
                    <a:pt x="91" y="18"/>
                  </a:lnTo>
                  <a:lnTo>
                    <a:pt x="109" y="3"/>
                  </a:lnTo>
                  <a:lnTo>
                    <a:pt x="112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4" y="4"/>
                  </a:lnTo>
                  <a:lnTo>
                    <a:pt x="167" y="10"/>
                  </a:lnTo>
                  <a:lnTo>
                    <a:pt x="178" y="21"/>
                  </a:lnTo>
                  <a:lnTo>
                    <a:pt x="188" y="39"/>
                  </a:lnTo>
                  <a:lnTo>
                    <a:pt x="189" y="43"/>
                  </a:lnTo>
                  <a:lnTo>
                    <a:pt x="193" y="55"/>
                  </a:lnTo>
                  <a:lnTo>
                    <a:pt x="198" y="73"/>
                  </a:lnTo>
                  <a:lnTo>
                    <a:pt x="204" y="95"/>
                  </a:lnTo>
                  <a:lnTo>
                    <a:pt x="207" y="119"/>
                  </a:lnTo>
                  <a:lnTo>
                    <a:pt x="210" y="145"/>
                  </a:lnTo>
                  <a:lnTo>
                    <a:pt x="210" y="168"/>
                  </a:lnTo>
                  <a:lnTo>
                    <a:pt x="205" y="190"/>
                  </a:lnTo>
                  <a:lnTo>
                    <a:pt x="200" y="190"/>
                  </a:lnTo>
                  <a:lnTo>
                    <a:pt x="189" y="187"/>
                  </a:lnTo>
                  <a:lnTo>
                    <a:pt x="172" y="186"/>
                  </a:lnTo>
                  <a:lnTo>
                    <a:pt x="150" y="184"/>
                  </a:lnTo>
                  <a:lnTo>
                    <a:pt x="127" y="181"/>
                  </a:lnTo>
                  <a:lnTo>
                    <a:pt x="104" y="180"/>
                  </a:lnTo>
                  <a:lnTo>
                    <a:pt x="83" y="178"/>
                  </a:lnTo>
                  <a:lnTo>
                    <a:pt x="66" y="178"/>
                  </a:lnTo>
                  <a:lnTo>
                    <a:pt x="62" y="178"/>
                  </a:lnTo>
                  <a:lnTo>
                    <a:pt x="53" y="177"/>
                  </a:lnTo>
                  <a:lnTo>
                    <a:pt x="40" y="175"/>
                  </a:lnTo>
                  <a:lnTo>
                    <a:pt x="26" y="169"/>
                  </a:lnTo>
                  <a:lnTo>
                    <a:pt x="14" y="161"/>
                  </a:lnTo>
                  <a:lnTo>
                    <a:pt x="3" y="148"/>
                  </a:lnTo>
                  <a:lnTo>
                    <a:pt x="0" y="131"/>
                  </a:lnTo>
                  <a:lnTo>
                    <a:pt x="3" y="108"/>
                  </a:lnTo>
                  <a:lnTo>
                    <a:pt x="4" y="106"/>
                  </a:lnTo>
                  <a:lnTo>
                    <a:pt x="7" y="99"/>
                  </a:lnTo>
                  <a:lnTo>
                    <a:pt x="10" y="91"/>
                  </a:lnTo>
                  <a:lnTo>
                    <a:pt x="17" y="80"/>
                  </a:lnTo>
                  <a:lnTo>
                    <a:pt x="27" y="71"/>
                  </a:lnTo>
                  <a:lnTo>
                    <a:pt x="40" y="64"/>
                  </a:lnTo>
                  <a:lnTo>
                    <a:pt x="57" y="59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0" name="Freeform 149"/>
            <p:cNvSpPr>
              <a:spLocks/>
            </p:cNvSpPr>
            <p:nvPr/>
          </p:nvSpPr>
          <p:spPr bwMode="auto">
            <a:xfrm>
              <a:off x="4479" y="1692"/>
              <a:ext cx="84" cy="77"/>
            </a:xfrm>
            <a:custGeom>
              <a:avLst/>
              <a:gdLst>
                <a:gd name="T0" fmla="*/ 31 w 169"/>
                <a:gd name="T1" fmla="*/ 25 h 153"/>
                <a:gd name="T2" fmla="*/ 31 w 169"/>
                <a:gd name="T3" fmla="*/ 22 h 153"/>
                <a:gd name="T4" fmla="*/ 32 w 169"/>
                <a:gd name="T5" fmla="*/ 16 h 153"/>
                <a:gd name="T6" fmla="*/ 35 w 169"/>
                <a:gd name="T7" fmla="*/ 8 h 153"/>
                <a:gd name="T8" fmla="*/ 43 w 169"/>
                <a:gd name="T9" fmla="*/ 1 h 153"/>
                <a:gd name="T10" fmla="*/ 44 w 169"/>
                <a:gd name="T11" fmla="*/ 1 h 153"/>
                <a:gd name="T12" fmla="*/ 47 w 169"/>
                <a:gd name="T13" fmla="*/ 1 h 153"/>
                <a:gd name="T14" fmla="*/ 51 w 169"/>
                <a:gd name="T15" fmla="*/ 0 h 153"/>
                <a:gd name="T16" fmla="*/ 56 w 169"/>
                <a:gd name="T17" fmla="*/ 0 h 153"/>
                <a:gd name="T18" fmla="*/ 61 w 169"/>
                <a:gd name="T19" fmla="*/ 2 h 153"/>
                <a:gd name="T20" fmla="*/ 66 w 169"/>
                <a:gd name="T21" fmla="*/ 4 h 153"/>
                <a:gd name="T22" fmla="*/ 71 w 169"/>
                <a:gd name="T23" fmla="*/ 9 h 153"/>
                <a:gd name="T24" fmla="*/ 74 w 169"/>
                <a:gd name="T25" fmla="*/ 16 h 153"/>
                <a:gd name="T26" fmla="*/ 77 w 169"/>
                <a:gd name="T27" fmla="*/ 23 h 153"/>
                <a:gd name="T28" fmla="*/ 81 w 169"/>
                <a:gd name="T29" fmla="*/ 39 h 153"/>
                <a:gd name="T30" fmla="*/ 84 w 169"/>
                <a:gd name="T31" fmla="*/ 58 h 153"/>
                <a:gd name="T32" fmla="*/ 82 w 169"/>
                <a:gd name="T33" fmla="*/ 77 h 153"/>
                <a:gd name="T34" fmla="*/ 80 w 169"/>
                <a:gd name="T35" fmla="*/ 77 h 153"/>
                <a:gd name="T36" fmla="*/ 76 w 169"/>
                <a:gd name="T37" fmla="*/ 76 h 153"/>
                <a:gd name="T38" fmla="*/ 68 w 169"/>
                <a:gd name="T39" fmla="*/ 76 h 153"/>
                <a:gd name="T40" fmla="*/ 60 w 169"/>
                <a:gd name="T41" fmla="*/ 75 h 153"/>
                <a:gd name="T42" fmla="*/ 51 w 169"/>
                <a:gd name="T43" fmla="*/ 74 h 153"/>
                <a:gd name="T44" fmla="*/ 42 w 169"/>
                <a:gd name="T45" fmla="*/ 74 h 153"/>
                <a:gd name="T46" fmla="*/ 33 w 169"/>
                <a:gd name="T47" fmla="*/ 73 h 153"/>
                <a:gd name="T48" fmla="*/ 26 w 169"/>
                <a:gd name="T49" fmla="*/ 73 h 153"/>
                <a:gd name="T50" fmla="*/ 24 w 169"/>
                <a:gd name="T51" fmla="*/ 73 h 153"/>
                <a:gd name="T52" fmla="*/ 21 w 169"/>
                <a:gd name="T53" fmla="*/ 72 h 153"/>
                <a:gd name="T54" fmla="*/ 16 w 169"/>
                <a:gd name="T55" fmla="*/ 71 h 153"/>
                <a:gd name="T56" fmla="*/ 10 w 169"/>
                <a:gd name="T57" fmla="*/ 69 h 153"/>
                <a:gd name="T58" fmla="*/ 5 w 169"/>
                <a:gd name="T59" fmla="*/ 65 h 153"/>
                <a:gd name="T60" fmla="*/ 1 w 169"/>
                <a:gd name="T61" fmla="*/ 60 h 153"/>
                <a:gd name="T62" fmla="*/ 0 w 169"/>
                <a:gd name="T63" fmla="*/ 53 h 153"/>
                <a:gd name="T64" fmla="*/ 1 w 169"/>
                <a:gd name="T65" fmla="*/ 44 h 153"/>
                <a:gd name="T66" fmla="*/ 1 w 169"/>
                <a:gd name="T67" fmla="*/ 43 h 153"/>
                <a:gd name="T68" fmla="*/ 2 w 169"/>
                <a:gd name="T69" fmla="*/ 40 h 153"/>
                <a:gd name="T70" fmla="*/ 4 w 169"/>
                <a:gd name="T71" fmla="*/ 37 h 153"/>
                <a:gd name="T72" fmla="*/ 6 w 169"/>
                <a:gd name="T73" fmla="*/ 34 h 153"/>
                <a:gd name="T74" fmla="*/ 10 w 169"/>
                <a:gd name="T75" fmla="*/ 30 h 153"/>
                <a:gd name="T76" fmla="*/ 16 w 169"/>
                <a:gd name="T77" fmla="*/ 27 h 153"/>
                <a:gd name="T78" fmla="*/ 22 w 169"/>
                <a:gd name="T79" fmla="*/ 25 h 153"/>
                <a:gd name="T80" fmla="*/ 31 w 169"/>
                <a:gd name="T81" fmla="*/ 25 h 1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9"/>
                <a:gd name="T124" fmla="*/ 0 h 153"/>
                <a:gd name="T125" fmla="*/ 169 w 169"/>
                <a:gd name="T126" fmla="*/ 153 h 1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9" h="153">
                  <a:moveTo>
                    <a:pt x="62" y="49"/>
                  </a:moveTo>
                  <a:lnTo>
                    <a:pt x="62" y="44"/>
                  </a:lnTo>
                  <a:lnTo>
                    <a:pt x="64" y="31"/>
                  </a:lnTo>
                  <a:lnTo>
                    <a:pt x="71" y="15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4" y="1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3"/>
                  </a:lnTo>
                  <a:lnTo>
                    <a:pt x="133" y="8"/>
                  </a:lnTo>
                  <a:lnTo>
                    <a:pt x="142" y="18"/>
                  </a:lnTo>
                  <a:lnTo>
                    <a:pt x="149" y="32"/>
                  </a:lnTo>
                  <a:lnTo>
                    <a:pt x="154" y="45"/>
                  </a:lnTo>
                  <a:lnTo>
                    <a:pt x="163" y="77"/>
                  </a:lnTo>
                  <a:lnTo>
                    <a:pt x="169" y="116"/>
                  </a:lnTo>
                  <a:lnTo>
                    <a:pt x="164" y="153"/>
                  </a:lnTo>
                  <a:lnTo>
                    <a:pt x="161" y="153"/>
                  </a:lnTo>
                  <a:lnTo>
                    <a:pt x="152" y="152"/>
                  </a:lnTo>
                  <a:lnTo>
                    <a:pt x="137" y="151"/>
                  </a:lnTo>
                  <a:lnTo>
                    <a:pt x="121" y="150"/>
                  </a:lnTo>
                  <a:lnTo>
                    <a:pt x="102" y="148"/>
                  </a:lnTo>
                  <a:lnTo>
                    <a:pt x="84" y="147"/>
                  </a:lnTo>
                  <a:lnTo>
                    <a:pt x="66" y="146"/>
                  </a:lnTo>
                  <a:lnTo>
                    <a:pt x="53" y="145"/>
                  </a:lnTo>
                  <a:lnTo>
                    <a:pt x="49" y="145"/>
                  </a:lnTo>
                  <a:lnTo>
                    <a:pt x="42" y="144"/>
                  </a:lnTo>
                  <a:lnTo>
                    <a:pt x="32" y="141"/>
                  </a:lnTo>
                  <a:lnTo>
                    <a:pt x="20" y="137"/>
                  </a:lnTo>
                  <a:lnTo>
                    <a:pt x="10" y="130"/>
                  </a:lnTo>
                  <a:lnTo>
                    <a:pt x="3" y="120"/>
                  </a:lnTo>
                  <a:lnTo>
                    <a:pt x="0" y="106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0"/>
                  </a:lnTo>
                  <a:lnTo>
                    <a:pt x="8" y="74"/>
                  </a:lnTo>
                  <a:lnTo>
                    <a:pt x="13" y="67"/>
                  </a:lnTo>
                  <a:lnTo>
                    <a:pt x="21" y="59"/>
                  </a:lnTo>
                  <a:lnTo>
                    <a:pt x="32" y="53"/>
                  </a:lnTo>
                  <a:lnTo>
                    <a:pt x="45" y="49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FF33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1" name="Freeform 150"/>
            <p:cNvSpPr>
              <a:spLocks/>
            </p:cNvSpPr>
            <p:nvPr/>
          </p:nvSpPr>
          <p:spPr bwMode="auto">
            <a:xfrm>
              <a:off x="4489" y="1702"/>
              <a:ext cx="65" cy="59"/>
            </a:xfrm>
            <a:custGeom>
              <a:avLst/>
              <a:gdLst>
                <a:gd name="T0" fmla="*/ 25 w 130"/>
                <a:gd name="T1" fmla="*/ 19 h 118"/>
                <a:gd name="T2" fmla="*/ 25 w 130"/>
                <a:gd name="T3" fmla="*/ 17 h 118"/>
                <a:gd name="T4" fmla="*/ 25 w 130"/>
                <a:gd name="T5" fmla="*/ 12 h 118"/>
                <a:gd name="T6" fmla="*/ 28 w 130"/>
                <a:gd name="T7" fmla="*/ 6 h 118"/>
                <a:gd name="T8" fmla="*/ 34 w 130"/>
                <a:gd name="T9" fmla="*/ 2 h 118"/>
                <a:gd name="T10" fmla="*/ 35 w 130"/>
                <a:gd name="T11" fmla="*/ 2 h 118"/>
                <a:gd name="T12" fmla="*/ 37 w 130"/>
                <a:gd name="T13" fmla="*/ 1 h 118"/>
                <a:gd name="T14" fmla="*/ 40 w 130"/>
                <a:gd name="T15" fmla="*/ 0 h 118"/>
                <a:gd name="T16" fmla="*/ 44 w 130"/>
                <a:gd name="T17" fmla="*/ 0 h 118"/>
                <a:gd name="T18" fmla="*/ 48 w 130"/>
                <a:gd name="T19" fmla="*/ 1 h 118"/>
                <a:gd name="T20" fmla="*/ 52 w 130"/>
                <a:gd name="T21" fmla="*/ 3 h 118"/>
                <a:gd name="T22" fmla="*/ 55 w 130"/>
                <a:gd name="T23" fmla="*/ 7 h 118"/>
                <a:gd name="T24" fmla="*/ 58 w 130"/>
                <a:gd name="T25" fmla="*/ 13 h 118"/>
                <a:gd name="T26" fmla="*/ 60 w 130"/>
                <a:gd name="T27" fmla="*/ 18 h 118"/>
                <a:gd name="T28" fmla="*/ 63 w 130"/>
                <a:gd name="T29" fmla="*/ 30 h 118"/>
                <a:gd name="T30" fmla="*/ 65 w 130"/>
                <a:gd name="T31" fmla="*/ 45 h 118"/>
                <a:gd name="T32" fmla="*/ 64 w 130"/>
                <a:gd name="T33" fmla="*/ 59 h 118"/>
                <a:gd name="T34" fmla="*/ 63 w 130"/>
                <a:gd name="T35" fmla="*/ 59 h 118"/>
                <a:gd name="T36" fmla="*/ 59 w 130"/>
                <a:gd name="T37" fmla="*/ 59 h 118"/>
                <a:gd name="T38" fmla="*/ 53 w 130"/>
                <a:gd name="T39" fmla="*/ 58 h 118"/>
                <a:gd name="T40" fmla="*/ 47 w 130"/>
                <a:gd name="T41" fmla="*/ 57 h 118"/>
                <a:gd name="T42" fmla="*/ 40 w 130"/>
                <a:gd name="T43" fmla="*/ 56 h 118"/>
                <a:gd name="T44" fmla="*/ 33 w 130"/>
                <a:gd name="T45" fmla="*/ 56 h 118"/>
                <a:gd name="T46" fmla="*/ 26 w 130"/>
                <a:gd name="T47" fmla="*/ 55 h 118"/>
                <a:gd name="T48" fmla="*/ 20 w 130"/>
                <a:gd name="T49" fmla="*/ 55 h 118"/>
                <a:gd name="T50" fmla="*/ 19 w 130"/>
                <a:gd name="T51" fmla="*/ 55 h 118"/>
                <a:gd name="T52" fmla="*/ 16 w 130"/>
                <a:gd name="T53" fmla="*/ 54 h 118"/>
                <a:gd name="T54" fmla="*/ 13 w 130"/>
                <a:gd name="T55" fmla="*/ 53 h 118"/>
                <a:gd name="T56" fmla="*/ 8 w 130"/>
                <a:gd name="T57" fmla="*/ 52 h 118"/>
                <a:gd name="T58" fmla="*/ 4 w 130"/>
                <a:gd name="T59" fmla="*/ 49 h 118"/>
                <a:gd name="T60" fmla="*/ 1 w 130"/>
                <a:gd name="T61" fmla="*/ 46 h 118"/>
                <a:gd name="T62" fmla="*/ 0 w 130"/>
                <a:gd name="T63" fmla="*/ 41 h 118"/>
                <a:gd name="T64" fmla="*/ 1 w 130"/>
                <a:gd name="T65" fmla="*/ 34 h 118"/>
                <a:gd name="T66" fmla="*/ 1 w 130"/>
                <a:gd name="T67" fmla="*/ 33 h 118"/>
                <a:gd name="T68" fmla="*/ 2 w 130"/>
                <a:gd name="T69" fmla="*/ 31 h 118"/>
                <a:gd name="T70" fmla="*/ 3 w 130"/>
                <a:gd name="T71" fmla="*/ 28 h 118"/>
                <a:gd name="T72" fmla="*/ 6 w 130"/>
                <a:gd name="T73" fmla="*/ 25 h 118"/>
                <a:gd name="T74" fmla="*/ 8 w 130"/>
                <a:gd name="T75" fmla="*/ 22 h 118"/>
                <a:gd name="T76" fmla="*/ 12 w 130"/>
                <a:gd name="T77" fmla="*/ 20 h 118"/>
                <a:gd name="T78" fmla="*/ 18 w 130"/>
                <a:gd name="T79" fmla="*/ 19 h 118"/>
                <a:gd name="T80" fmla="*/ 25 w 130"/>
                <a:gd name="T81" fmla="*/ 19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"/>
                <a:gd name="T124" fmla="*/ 0 h 118"/>
                <a:gd name="T125" fmla="*/ 130 w 130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" h="118">
                  <a:moveTo>
                    <a:pt x="49" y="38"/>
                  </a:moveTo>
                  <a:lnTo>
                    <a:pt x="49" y="34"/>
                  </a:lnTo>
                  <a:lnTo>
                    <a:pt x="50" y="23"/>
                  </a:lnTo>
                  <a:lnTo>
                    <a:pt x="55" y="11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3" y="6"/>
                  </a:lnTo>
                  <a:lnTo>
                    <a:pt x="110" y="13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26" y="59"/>
                  </a:lnTo>
                  <a:lnTo>
                    <a:pt x="130" y="90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18" y="117"/>
                  </a:lnTo>
                  <a:lnTo>
                    <a:pt x="106" y="116"/>
                  </a:lnTo>
                  <a:lnTo>
                    <a:pt x="94" y="114"/>
                  </a:lnTo>
                  <a:lnTo>
                    <a:pt x="79" y="112"/>
                  </a:lnTo>
                  <a:lnTo>
                    <a:pt x="65" y="111"/>
                  </a:lnTo>
                  <a:lnTo>
                    <a:pt x="51" y="110"/>
                  </a:lnTo>
                  <a:lnTo>
                    <a:pt x="40" y="109"/>
                  </a:lnTo>
                  <a:lnTo>
                    <a:pt x="38" y="109"/>
                  </a:lnTo>
                  <a:lnTo>
                    <a:pt x="32" y="107"/>
                  </a:lnTo>
                  <a:lnTo>
                    <a:pt x="26" y="106"/>
                  </a:lnTo>
                  <a:lnTo>
                    <a:pt x="16" y="103"/>
                  </a:lnTo>
                  <a:lnTo>
                    <a:pt x="8" y="98"/>
                  </a:lnTo>
                  <a:lnTo>
                    <a:pt x="2" y="91"/>
                  </a:lnTo>
                  <a:lnTo>
                    <a:pt x="0" y="81"/>
                  </a:lnTo>
                  <a:lnTo>
                    <a:pt x="1" y="67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6" y="56"/>
                  </a:lnTo>
                  <a:lnTo>
                    <a:pt x="11" y="50"/>
                  </a:lnTo>
                  <a:lnTo>
                    <a:pt x="16" y="44"/>
                  </a:lnTo>
                  <a:lnTo>
                    <a:pt x="24" y="40"/>
                  </a:lnTo>
                  <a:lnTo>
                    <a:pt x="35" y="37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FF4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2" name="Freeform 151"/>
            <p:cNvSpPr>
              <a:spLocks/>
            </p:cNvSpPr>
            <p:nvPr/>
          </p:nvSpPr>
          <p:spPr bwMode="auto">
            <a:xfrm>
              <a:off x="4498" y="1711"/>
              <a:ext cx="45" cy="41"/>
            </a:xfrm>
            <a:custGeom>
              <a:avLst/>
              <a:gdLst>
                <a:gd name="T0" fmla="*/ 17 w 90"/>
                <a:gd name="T1" fmla="*/ 13 h 83"/>
                <a:gd name="T2" fmla="*/ 17 w 90"/>
                <a:gd name="T3" fmla="*/ 12 h 83"/>
                <a:gd name="T4" fmla="*/ 17 w 90"/>
                <a:gd name="T5" fmla="*/ 8 h 83"/>
                <a:gd name="T6" fmla="*/ 19 w 90"/>
                <a:gd name="T7" fmla="*/ 4 h 83"/>
                <a:gd name="T8" fmla="*/ 23 w 90"/>
                <a:gd name="T9" fmla="*/ 0 h 83"/>
                <a:gd name="T10" fmla="*/ 24 w 90"/>
                <a:gd name="T11" fmla="*/ 0 h 83"/>
                <a:gd name="T12" fmla="*/ 25 w 90"/>
                <a:gd name="T13" fmla="*/ 0 h 83"/>
                <a:gd name="T14" fmla="*/ 27 w 90"/>
                <a:gd name="T15" fmla="*/ 0 h 83"/>
                <a:gd name="T16" fmla="*/ 30 w 90"/>
                <a:gd name="T17" fmla="*/ 0 h 83"/>
                <a:gd name="T18" fmla="*/ 33 w 90"/>
                <a:gd name="T19" fmla="*/ 0 h 83"/>
                <a:gd name="T20" fmla="*/ 36 w 90"/>
                <a:gd name="T21" fmla="*/ 1 h 83"/>
                <a:gd name="T22" fmla="*/ 38 w 90"/>
                <a:gd name="T23" fmla="*/ 4 h 83"/>
                <a:gd name="T24" fmla="*/ 40 w 90"/>
                <a:gd name="T25" fmla="*/ 8 h 83"/>
                <a:gd name="T26" fmla="*/ 42 w 90"/>
                <a:gd name="T27" fmla="*/ 11 h 83"/>
                <a:gd name="T28" fmla="*/ 44 w 90"/>
                <a:gd name="T29" fmla="*/ 20 h 83"/>
                <a:gd name="T30" fmla="*/ 45 w 90"/>
                <a:gd name="T31" fmla="*/ 31 h 83"/>
                <a:gd name="T32" fmla="*/ 44 w 90"/>
                <a:gd name="T33" fmla="*/ 41 h 83"/>
                <a:gd name="T34" fmla="*/ 43 w 90"/>
                <a:gd name="T35" fmla="*/ 41 h 83"/>
                <a:gd name="T36" fmla="*/ 41 w 90"/>
                <a:gd name="T37" fmla="*/ 40 h 83"/>
                <a:gd name="T38" fmla="*/ 37 w 90"/>
                <a:gd name="T39" fmla="*/ 40 h 83"/>
                <a:gd name="T40" fmla="*/ 32 w 90"/>
                <a:gd name="T41" fmla="*/ 39 h 83"/>
                <a:gd name="T42" fmla="*/ 28 w 90"/>
                <a:gd name="T43" fmla="*/ 39 h 83"/>
                <a:gd name="T44" fmla="*/ 23 w 90"/>
                <a:gd name="T45" fmla="*/ 38 h 83"/>
                <a:gd name="T46" fmla="*/ 18 w 90"/>
                <a:gd name="T47" fmla="*/ 38 h 83"/>
                <a:gd name="T48" fmla="*/ 15 w 90"/>
                <a:gd name="T49" fmla="*/ 37 h 83"/>
                <a:gd name="T50" fmla="*/ 14 w 90"/>
                <a:gd name="T51" fmla="*/ 37 h 83"/>
                <a:gd name="T52" fmla="*/ 12 w 90"/>
                <a:gd name="T53" fmla="*/ 37 h 83"/>
                <a:gd name="T54" fmla="*/ 9 w 90"/>
                <a:gd name="T55" fmla="*/ 36 h 83"/>
                <a:gd name="T56" fmla="*/ 6 w 90"/>
                <a:gd name="T57" fmla="*/ 35 h 83"/>
                <a:gd name="T58" fmla="*/ 4 w 90"/>
                <a:gd name="T59" fmla="*/ 34 h 83"/>
                <a:gd name="T60" fmla="*/ 1 w 90"/>
                <a:gd name="T61" fmla="*/ 31 h 83"/>
                <a:gd name="T62" fmla="*/ 0 w 90"/>
                <a:gd name="T63" fmla="*/ 28 h 83"/>
                <a:gd name="T64" fmla="*/ 1 w 90"/>
                <a:gd name="T65" fmla="*/ 23 h 83"/>
                <a:gd name="T66" fmla="*/ 1 w 90"/>
                <a:gd name="T67" fmla="*/ 21 h 83"/>
                <a:gd name="T68" fmla="*/ 4 w 90"/>
                <a:gd name="T69" fmla="*/ 17 h 83"/>
                <a:gd name="T70" fmla="*/ 9 w 90"/>
                <a:gd name="T71" fmla="*/ 14 h 83"/>
                <a:gd name="T72" fmla="*/ 17 w 90"/>
                <a:gd name="T73" fmla="*/ 13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83"/>
                <a:gd name="T113" fmla="*/ 90 w 90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83">
                  <a:moveTo>
                    <a:pt x="33" y="27"/>
                  </a:moveTo>
                  <a:lnTo>
                    <a:pt x="33" y="24"/>
                  </a:lnTo>
                  <a:lnTo>
                    <a:pt x="34" y="16"/>
                  </a:lnTo>
                  <a:lnTo>
                    <a:pt x="38" y="8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71" y="3"/>
                  </a:lnTo>
                  <a:lnTo>
                    <a:pt x="76" y="8"/>
                  </a:lnTo>
                  <a:lnTo>
                    <a:pt x="80" y="16"/>
                  </a:lnTo>
                  <a:lnTo>
                    <a:pt x="83" y="23"/>
                  </a:lnTo>
                  <a:lnTo>
                    <a:pt x="87" y="41"/>
                  </a:lnTo>
                  <a:lnTo>
                    <a:pt x="90" y="6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2" y="81"/>
                  </a:lnTo>
                  <a:lnTo>
                    <a:pt x="74" y="80"/>
                  </a:lnTo>
                  <a:lnTo>
                    <a:pt x="64" y="79"/>
                  </a:lnTo>
                  <a:lnTo>
                    <a:pt x="55" y="78"/>
                  </a:lnTo>
                  <a:lnTo>
                    <a:pt x="45" y="77"/>
                  </a:lnTo>
                  <a:lnTo>
                    <a:pt x="35" y="76"/>
                  </a:lnTo>
                  <a:lnTo>
                    <a:pt x="29" y="75"/>
                  </a:lnTo>
                  <a:lnTo>
                    <a:pt x="27" y="75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1" y="71"/>
                  </a:lnTo>
                  <a:lnTo>
                    <a:pt x="7" y="68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8" y="35"/>
                  </a:lnTo>
                  <a:lnTo>
                    <a:pt x="17" y="28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FF7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3" name="Freeform 152"/>
            <p:cNvSpPr>
              <a:spLocks/>
            </p:cNvSpPr>
            <p:nvPr/>
          </p:nvSpPr>
          <p:spPr bwMode="auto">
            <a:xfrm>
              <a:off x="4509" y="1720"/>
              <a:ext cx="25" cy="23"/>
            </a:xfrm>
            <a:custGeom>
              <a:avLst/>
              <a:gdLst>
                <a:gd name="T0" fmla="*/ 10 w 50"/>
                <a:gd name="T1" fmla="*/ 8 h 45"/>
                <a:gd name="T2" fmla="*/ 10 w 50"/>
                <a:gd name="T3" fmla="*/ 7 h 45"/>
                <a:gd name="T4" fmla="*/ 10 w 50"/>
                <a:gd name="T5" fmla="*/ 5 h 45"/>
                <a:gd name="T6" fmla="*/ 11 w 50"/>
                <a:gd name="T7" fmla="*/ 3 h 45"/>
                <a:gd name="T8" fmla="*/ 13 w 50"/>
                <a:gd name="T9" fmla="*/ 1 h 45"/>
                <a:gd name="T10" fmla="*/ 14 w 50"/>
                <a:gd name="T11" fmla="*/ 1 h 45"/>
                <a:gd name="T12" fmla="*/ 17 w 50"/>
                <a:gd name="T13" fmla="*/ 0 h 45"/>
                <a:gd name="T14" fmla="*/ 20 w 50"/>
                <a:gd name="T15" fmla="*/ 1 h 45"/>
                <a:gd name="T16" fmla="*/ 22 w 50"/>
                <a:gd name="T17" fmla="*/ 5 h 45"/>
                <a:gd name="T18" fmla="*/ 23 w 50"/>
                <a:gd name="T19" fmla="*/ 7 h 45"/>
                <a:gd name="T20" fmla="*/ 25 w 50"/>
                <a:gd name="T21" fmla="*/ 12 h 45"/>
                <a:gd name="T22" fmla="*/ 25 w 50"/>
                <a:gd name="T23" fmla="*/ 18 h 45"/>
                <a:gd name="T24" fmla="*/ 25 w 50"/>
                <a:gd name="T25" fmla="*/ 23 h 45"/>
                <a:gd name="T26" fmla="*/ 23 w 50"/>
                <a:gd name="T27" fmla="*/ 23 h 45"/>
                <a:gd name="T28" fmla="*/ 18 w 50"/>
                <a:gd name="T29" fmla="*/ 22 h 45"/>
                <a:gd name="T30" fmla="*/ 13 w 50"/>
                <a:gd name="T31" fmla="*/ 22 h 45"/>
                <a:gd name="T32" fmla="*/ 8 w 50"/>
                <a:gd name="T33" fmla="*/ 22 h 45"/>
                <a:gd name="T34" fmla="*/ 6 w 50"/>
                <a:gd name="T35" fmla="*/ 22 h 45"/>
                <a:gd name="T36" fmla="*/ 3 w 50"/>
                <a:gd name="T37" fmla="*/ 20 h 45"/>
                <a:gd name="T38" fmla="*/ 0 w 50"/>
                <a:gd name="T39" fmla="*/ 18 h 45"/>
                <a:gd name="T40" fmla="*/ 0 w 50"/>
                <a:gd name="T41" fmla="*/ 14 h 45"/>
                <a:gd name="T42" fmla="*/ 1 w 50"/>
                <a:gd name="T43" fmla="*/ 12 h 45"/>
                <a:gd name="T44" fmla="*/ 2 w 50"/>
                <a:gd name="T45" fmla="*/ 10 h 45"/>
                <a:gd name="T46" fmla="*/ 5 w 50"/>
                <a:gd name="T47" fmla="*/ 8 h 45"/>
                <a:gd name="T48" fmla="*/ 10 w 50"/>
                <a:gd name="T49" fmla="*/ 8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45"/>
                <a:gd name="T77" fmla="*/ 50 w 50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45">
                  <a:moveTo>
                    <a:pt x="19" y="16"/>
                  </a:moveTo>
                  <a:lnTo>
                    <a:pt x="19" y="14"/>
                  </a:lnTo>
                  <a:lnTo>
                    <a:pt x="20" y="9"/>
                  </a:lnTo>
                  <a:lnTo>
                    <a:pt x="22" y="5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9"/>
                  </a:lnTo>
                  <a:lnTo>
                    <a:pt x="45" y="13"/>
                  </a:lnTo>
                  <a:lnTo>
                    <a:pt x="49" y="23"/>
                  </a:lnTo>
                  <a:lnTo>
                    <a:pt x="50" y="35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36" y="44"/>
                  </a:lnTo>
                  <a:lnTo>
                    <a:pt x="25" y="44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F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4" name="Freeform 153"/>
            <p:cNvSpPr>
              <a:spLocks/>
            </p:cNvSpPr>
            <p:nvPr/>
          </p:nvSpPr>
          <p:spPr bwMode="auto">
            <a:xfrm>
              <a:off x="4475" y="1399"/>
              <a:ext cx="292" cy="661"/>
            </a:xfrm>
            <a:custGeom>
              <a:avLst/>
              <a:gdLst>
                <a:gd name="T0" fmla="*/ 164 w 584"/>
                <a:gd name="T1" fmla="*/ 648 h 1320"/>
                <a:gd name="T2" fmla="*/ 170 w 584"/>
                <a:gd name="T3" fmla="*/ 645 h 1320"/>
                <a:gd name="T4" fmla="*/ 180 w 584"/>
                <a:gd name="T5" fmla="*/ 637 h 1320"/>
                <a:gd name="T6" fmla="*/ 194 w 584"/>
                <a:gd name="T7" fmla="*/ 626 h 1320"/>
                <a:gd name="T8" fmla="*/ 210 w 584"/>
                <a:gd name="T9" fmla="*/ 609 h 1320"/>
                <a:gd name="T10" fmla="*/ 228 w 584"/>
                <a:gd name="T11" fmla="*/ 586 h 1320"/>
                <a:gd name="T12" fmla="*/ 247 w 584"/>
                <a:gd name="T13" fmla="*/ 557 h 1320"/>
                <a:gd name="T14" fmla="*/ 264 w 584"/>
                <a:gd name="T15" fmla="*/ 522 h 1320"/>
                <a:gd name="T16" fmla="*/ 273 w 584"/>
                <a:gd name="T17" fmla="*/ 496 h 1320"/>
                <a:gd name="T18" fmla="*/ 281 w 584"/>
                <a:gd name="T19" fmla="*/ 464 h 1320"/>
                <a:gd name="T20" fmla="*/ 290 w 584"/>
                <a:gd name="T21" fmla="*/ 408 h 1320"/>
                <a:gd name="T22" fmla="*/ 292 w 584"/>
                <a:gd name="T23" fmla="*/ 338 h 1320"/>
                <a:gd name="T24" fmla="*/ 287 w 584"/>
                <a:gd name="T25" fmla="*/ 298 h 1320"/>
                <a:gd name="T26" fmla="*/ 284 w 584"/>
                <a:gd name="T27" fmla="*/ 287 h 1320"/>
                <a:gd name="T28" fmla="*/ 278 w 584"/>
                <a:gd name="T29" fmla="*/ 268 h 1320"/>
                <a:gd name="T30" fmla="*/ 269 w 584"/>
                <a:gd name="T31" fmla="*/ 240 h 1320"/>
                <a:gd name="T32" fmla="*/ 254 w 584"/>
                <a:gd name="T33" fmla="*/ 207 h 1320"/>
                <a:gd name="T34" fmla="*/ 232 w 584"/>
                <a:gd name="T35" fmla="*/ 171 h 1320"/>
                <a:gd name="T36" fmla="*/ 205 w 584"/>
                <a:gd name="T37" fmla="*/ 131 h 1320"/>
                <a:gd name="T38" fmla="*/ 169 w 584"/>
                <a:gd name="T39" fmla="*/ 92 h 1320"/>
                <a:gd name="T40" fmla="*/ 148 w 584"/>
                <a:gd name="T41" fmla="*/ 72 h 1320"/>
                <a:gd name="T42" fmla="*/ 141 w 584"/>
                <a:gd name="T43" fmla="*/ 66 h 1320"/>
                <a:gd name="T44" fmla="*/ 129 w 584"/>
                <a:gd name="T45" fmla="*/ 57 h 1320"/>
                <a:gd name="T46" fmla="*/ 112 w 584"/>
                <a:gd name="T47" fmla="*/ 44 h 1320"/>
                <a:gd name="T48" fmla="*/ 91 w 584"/>
                <a:gd name="T49" fmla="*/ 32 h 1320"/>
                <a:gd name="T50" fmla="*/ 67 w 584"/>
                <a:gd name="T51" fmla="*/ 19 h 1320"/>
                <a:gd name="T52" fmla="*/ 41 w 584"/>
                <a:gd name="T53" fmla="*/ 9 h 1320"/>
                <a:gd name="T54" fmla="*/ 14 w 584"/>
                <a:gd name="T55" fmla="*/ 2 h 1320"/>
                <a:gd name="T56" fmla="*/ 21 w 584"/>
                <a:gd name="T57" fmla="*/ 138 h 1320"/>
                <a:gd name="T58" fmla="*/ 40 w 584"/>
                <a:gd name="T59" fmla="*/ 148 h 1320"/>
                <a:gd name="T60" fmla="*/ 59 w 584"/>
                <a:gd name="T61" fmla="*/ 161 h 1320"/>
                <a:gd name="T62" fmla="*/ 80 w 584"/>
                <a:gd name="T63" fmla="*/ 176 h 1320"/>
                <a:gd name="T64" fmla="*/ 101 w 584"/>
                <a:gd name="T65" fmla="*/ 195 h 1320"/>
                <a:gd name="T66" fmla="*/ 108 w 584"/>
                <a:gd name="T67" fmla="*/ 200 h 1320"/>
                <a:gd name="T68" fmla="*/ 125 w 584"/>
                <a:gd name="T69" fmla="*/ 217 h 1320"/>
                <a:gd name="T70" fmla="*/ 150 w 584"/>
                <a:gd name="T71" fmla="*/ 243 h 1320"/>
                <a:gd name="T72" fmla="*/ 177 w 584"/>
                <a:gd name="T73" fmla="*/ 278 h 1320"/>
                <a:gd name="T74" fmla="*/ 202 w 584"/>
                <a:gd name="T75" fmla="*/ 321 h 1320"/>
                <a:gd name="T76" fmla="*/ 222 w 584"/>
                <a:gd name="T77" fmla="*/ 371 h 1320"/>
                <a:gd name="T78" fmla="*/ 233 w 584"/>
                <a:gd name="T79" fmla="*/ 428 h 1320"/>
                <a:gd name="T80" fmla="*/ 230 w 584"/>
                <a:gd name="T81" fmla="*/ 491 h 1320"/>
                <a:gd name="T82" fmla="*/ 222 w 584"/>
                <a:gd name="T83" fmla="*/ 510 h 1320"/>
                <a:gd name="T84" fmla="*/ 210 w 584"/>
                <a:gd name="T85" fmla="*/ 526 h 1320"/>
                <a:gd name="T86" fmla="*/ 198 w 584"/>
                <a:gd name="T87" fmla="*/ 537 h 1320"/>
                <a:gd name="T88" fmla="*/ 193 w 584"/>
                <a:gd name="T89" fmla="*/ 541 h 1320"/>
                <a:gd name="T90" fmla="*/ 175 w 584"/>
                <a:gd name="T91" fmla="*/ 550 h 1320"/>
                <a:gd name="T92" fmla="*/ 160 w 584"/>
                <a:gd name="T93" fmla="*/ 556 h 1320"/>
                <a:gd name="T94" fmla="*/ 146 w 584"/>
                <a:gd name="T95" fmla="*/ 560 h 1320"/>
                <a:gd name="T96" fmla="*/ 134 w 584"/>
                <a:gd name="T97" fmla="*/ 561 h 1320"/>
                <a:gd name="T98" fmla="*/ 122 w 584"/>
                <a:gd name="T99" fmla="*/ 560 h 1320"/>
                <a:gd name="T100" fmla="*/ 110 w 584"/>
                <a:gd name="T101" fmla="*/ 559 h 1320"/>
                <a:gd name="T102" fmla="*/ 97 w 584"/>
                <a:gd name="T103" fmla="*/ 555 h 1320"/>
                <a:gd name="T104" fmla="*/ 84 w 584"/>
                <a:gd name="T105" fmla="*/ 551 h 1320"/>
                <a:gd name="T106" fmla="*/ 112 w 584"/>
                <a:gd name="T107" fmla="*/ 659 h 1320"/>
                <a:gd name="T108" fmla="*/ 136 w 584"/>
                <a:gd name="T109" fmla="*/ 655 h 1320"/>
                <a:gd name="T110" fmla="*/ 153 w 584"/>
                <a:gd name="T111" fmla="*/ 651 h 1320"/>
                <a:gd name="T112" fmla="*/ 163 w 584"/>
                <a:gd name="T113" fmla="*/ 649 h 1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4"/>
                <a:gd name="T172" fmla="*/ 0 h 1320"/>
                <a:gd name="T173" fmla="*/ 584 w 584"/>
                <a:gd name="T174" fmla="*/ 1320 h 13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4" h="1320">
                  <a:moveTo>
                    <a:pt x="327" y="1295"/>
                  </a:moveTo>
                  <a:lnTo>
                    <a:pt x="328" y="1294"/>
                  </a:lnTo>
                  <a:lnTo>
                    <a:pt x="333" y="1292"/>
                  </a:lnTo>
                  <a:lnTo>
                    <a:pt x="340" y="1288"/>
                  </a:lnTo>
                  <a:lnTo>
                    <a:pt x="349" y="1281"/>
                  </a:lnTo>
                  <a:lnTo>
                    <a:pt x="360" y="1273"/>
                  </a:lnTo>
                  <a:lnTo>
                    <a:pt x="373" y="1263"/>
                  </a:lnTo>
                  <a:lnTo>
                    <a:pt x="388" y="1250"/>
                  </a:lnTo>
                  <a:lnTo>
                    <a:pt x="404" y="1234"/>
                  </a:lnTo>
                  <a:lnTo>
                    <a:pt x="420" y="1217"/>
                  </a:lnTo>
                  <a:lnTo>
                    <a:pt x="438" y="1195"/>
                  </a:lnTo>
                  <a:lnTo>
                    <a:pt x="456" y="1171"/>
                  </a:lnTo>
                  <a:lnTo>
                    <a:pt x="474" y="1144"/>
                  </a:lnTo>
                  <a:lnTo>
                    <a:pt x="493" y="1113"/>
                  </a:lnTo>
                  <a:lnTo>
                    <a:pt x="510" y="1080"/>
                  </a:lnTo>
                  <a:lnTo>
                    <a:pt x="527" y="1042"/>
                  </a:lnTo>
                  <a:lnTo>
                    <a:pt x="544" y="1000"/>
                  </a:lnTo>
                  <a:lnTo>
                    <a:pt x="546" y="991"/>
                  </a:lnTo>
                  <a:lnTo>
                    <a:pt x="553" y="966"/>
                  </a:lnTo>
                  <a:lnTo>
                    <a:pt x="562" y="927"/>
                  </a:lnTo>
                  <a:lnTo>
                    <a:pt x="572" y="875"/>
                  </a:lnTo>
                  <a:lnTo>
                    <a:pt x="579" y="815"/>
                  </a:lnTo>
                  <a:lnTo>
                    <a:pt x="584" y="747"/>
                  </a:lnTo>
                  <a:lnTo>
                    <a:pt x="583" y="675"/>
                  </a:lnTo>
                  <a:lnTo>
                    <a:pt x="574" y="599"/>
                  </a:lnTo>
                  <a:lnTo>
                    <a:pt x="574" y="596"/>
                  </a:lnTo>
                  <a:lnTo>
                    <a:pt x="571" y="587"/>
                  </a:lnTo>
                  <a:lnTo>
                    <a:pt x="568" y="574"/>
                  </a:lnTo>
                  <a:lnTo>
                    <a:pt x="563" y="557"/>
                  </a:lnTo>
                  <a:lnTo>
                    <a:pt x="556" y="535"/>
                  </a:lnTo>
                  <a:lnTo>
                    <a:pt x="548" y="509"/>
                  </a:lnTo>
                  <a:lnTo>
                    <a:pt x="537" y="480"/>
                  </a:lnTo>
                  <a:lnTo>
                    <a:pt x="523" y="449"/>
                  </a:lnTo>
                  <a:lnTo>
                    <a:pt x="507" y="414"/>
                  </a:lnTo>
                  <a:lnTo>
                    <a:pt x="487" y="379"/>
                  </a:lnTo>
                  <a:lnTo>
                    <a:pt x="464" y="341"/>
                  </a:lnTo>
                  <a:lnTo>
                    <a:pt x="439" y="303"/>
                  </a:lnTo>
                  <a:lnTo>
                    <a:pt x="409" y="262"/>
                  </a:lnTo>
                  <a:lnTo>
                    <a:pt x="375" y="223"/>
                  </a:lnTo>
                  <a:lnTo>
                    <a:pt x="337" y="183"/>
                  </a:lnTo>
                  <a:lnTo>
                    <a:pt x="296" y="144"/>
                  </a:lnTo>
                  <a:lnTo>
                    <a:pt x="295" y="143"/>
                  </a:lnTo>
                  <a:lnTo>
                    <a:pt x="289" y="138"/>
                  </a:lnTo>
                  <a:lnTo>
                    <a:pt x="281" y="131"/>
                  </a:lnTo>
                  <a:lnTo>
                    <a:pt x="270" y="123"/>
                  </a:lnTo>
                  <a:lnTo>
                    <a:pt x="257" y="113"/>
                  </a:lnTo>
                  <a:lnTo>
                    <a:pt x="240" y="101"/>
                  </a:lnTo>
                  <a:lnTo>
                    <a:pt x="223" y="88"/>
                  </a:lnTo>
                  <a:lnTo>
                    <a:pt x="204" y="76"/>
                  </a:lnTo>
                  <a:lnTo>
                    <a:pt x="182" y="63"/>
                  </a:lnTo>
                  <a:lnTo>
                    <a:pt x="159" y="50"/>
                  </a:lnTo>
                  <a:lnTo>
                    <a:pt x="133" y="38"/>
                  </a:lnTo>
                  <a:lnTo>
                    <a:pt x="108" y="27"/>
                  </a:lnTo>
                  <a:lnTo>
                    <a:pt x="81" y="17"/>
                  </a:lnTo>
                  <a:lnTo>
                    <a:pt x="55" y="9"/>
                  </a:lnTo>
                  <a:lnTo>
                    <a:pt x="27" y="3"/>
                  </a:lnTo>
                  <a:lnTo>
                    <a:pt x="0" y="0"/>
                  </a:lnTo>
                  <a:lnTo>
                    <a:pt x="41" y="275"/>
                  </a:lnTo>
                  <a:lnTo>
                    <a:pt x="60" y="284"/>
                  </a:lnTo>
                  <a:lnTo>
                    <a:pt x="79" y="296"/>
                  </a:lnTo>
                  <a:lnTo>
                    <a:pt x="99" y="307"/>
                  </a:lnTo>
                  <a:lnTo>
                    <a:pt x="118" y="321"/>
                  </a:lnTo>
                  <a:lnTo>
                    <a:pt x="139" y="336"/>
                  </a:lnTo>
                  <a:lnTo>
                    <a:pt x="160" y="352"/>
                  </a:lnTo>
                  <a:lnTo>
                    <a:pt x="181" y="369"/>
                  </a:lnTo>
                  <a:lnTo>
                    <a:pt x="201" y="389"/>
                  </a:lnTo>
                  <a:lnTo>
                    <a:pt x="205" y="391"/>
                  </a:lnTo>
                  <a:lnTo>
                    <a:pt x="215" y="400"/>
                  </a:lnTo>
                  <a:lnTo>
                    <a:pt x="230" y="414"/>
                  </a:lnTo>
                  <a:lnTo>
                    <a:pt x="250" y="433"/>
                  </a:lnTo>
                  <a:lnTo>
                    <a:pt x="273" y="456"/>
                  </a:lnTo>
                  <a:lnTo>
                    <a:pt x="299" y="485"/>
                  </a:lnTo>
                  <a:lnTo>
                    <a:pt x="326" y="518"/>
                  </a:lnTo>
                  <a:lnTo>
                    <a:pt x="353" y="555"/>
                  </a:lnTo>
                  <a:lnTo>
                    <a:pt x="379" y="596"/>
                  </a:lnTo>
                  <a:lnTo>
                    <a:pt x="404" y="641"/>
                  </a:lnTo>
                  <a:lnTo>
                    <a:pt x="426" y="689"/>
                  </a:lnTo>
                  <a:lnTo>
                    <a:pt x="444" y="741"/>
                  </a:lnTo>
                  <a:lnTo>
                    <a:pt x="458" y="797"/>
                  </a:lnTo>
                  <a:lnTo>
                    <a:pt x="465" y="855"/>
                  </a:lnTo>
                  <a:lnTo>
                    <a:pt x="466" y="916"/>
                  </a:lnTo>
                  <a:lnTo>
                    <a:pt x="459" y="981"/>
                  </a:lnTo>
                  <a:lnTo>
                    <a:pt x="454" y="1000"/>
                  </a:lnTo>
                  <a:lnTo>
                    <a:pt x="443" y="1019"/>
                  </a:lnTo>
                  <a:lnTo>
                    <a:pt x="432" y="1036"/>
                  </a:lnTo>
                  <a:lnTo>
                    <a:pt x="419" y="1051"/>
                  </a:lnTo>
                  <a:lnTo>
                    <a:pt x="405" y="1063"/>
                  </a:lnTo>
                  <a:lnTo>
                    <a:pt x="395" y="1072"/>
                  </a:lnTo>
                  <a:lnTo>
                    <a:pt x="387" y="1078"/>
                  </a:lnTo>
                  <a:lnTo>
                    <a:pt x="385" y="1080"/>
                  </a:lnTo>
                  <a:lnTo>
                    <a:pt x="367" y="1090"/>
                  </a:lnTo>
                  <a:lnTo>
                    <a:pt x="350" y="1098"/>
                  </a:lnTo>
                  <a:lnTo>
                    <a:pt x="334" y="1105"/>
                  </a:lnTo>
                  <a:lnTo>
                    <a:pt x="320" y="1110"/>
                  </a:lnTo>
                  <a:lnTo>
                    <a:pt x="305" y="1114"/>
                  </a:lnTo>
                  <a:lnTo>
                    <a:pt x="292" y="1118"/>
                  </a:lnTo>
                  <a:lnTo>
                    <a:pt x="279" y="1119"/>
                  </a:lnTo>
                  <a:lnTo>
                    <a:pt x="267" y="1120"/>
                  </a:lnTo>
                  <a:lnTo>
                    <a:pt x="254" y="1120"/>
                  </a:lnTo>
                  <a:lnTo>
                    <a:pt x="243" y="1119"/>
                  </a:lnTo>
                  <a:lnTo>
                    <a:pt x="230" y="1118"/>
                  </a:lnTo>
                  <a:lnTo>
                    <a:pt x="219" y="1116"/>
                  </a:lnTo>
                  <a:lnTo>
                    <a:pt x="206" y="1112"/>
                  </a:lnTo>
                  <a:lnTo>
                    <a:pt x="193" y="1109"/>
                  </a:lnTo>
                  <a:lnTo>
                    <a:pt x="181" y="1105"/>
                  </a:lnTo>
                  <a:lnTo>
                    <a:pt x="167" y="1101"/>
                  </a:lnTo>
                  <a:lnTo>
                    <a:pt x="194" y="1320"/>
                  </a:lnTo>
                  <a:lnTo>
                    <a:pt x="223" y="1317"/>
                  </a:lnTo>
                  <a:lnTo>
                    <a:pt x="249" y="1314"/>
                  </a:lnTo>
                  <a:lnTo>
                    <a:pt x="272" y="1309"/>
                  </a:lnTo>
                  <a:lnTo>
                    <a:pt x="290" y="1304"/>
                  </a:lnTo>
                  <a:lnTo>
                    <a:pt x="306" y="1301"/>
                  </a:lnTo>
                  <a:lnTo>
                    <a:pt x="318" y="1297"/>
                  </a:lnTo>
                  <a:lnTo>
                    <a:pt x="325" y="1296"/>
                  </a:lnTo>
                  <a:lnTo>
                    <a:pt x="327" y="1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5" name="Freeform 154"/>
            <p:cNvSpPr>
              <a:spLocks/>
            </p:cNvSpPr>
            <p:nvPr/>
          </p:nvSpPr>
          <p:spPr bwMode="auto">
            <a:xfrm>
              <a:off x="4256" y="1399"/>
              <a:ext cx="317" cy="661"/>
            </a:xfrm>
            <a:custGeom>
              <a:avLst/>
              <a:gdLst>
                <a:gd name="T0" fmla="*/ 175 w 633"/>
                <a:gd name="T1" fmla="*/ 469 h 1323"/>
                <a:gd name="T2" fmla="*/ 137 w 633"/>
                <a:gd name="T3" fmla="*/ 430 h 1323"/>
                <a:gd name="T4" fmla="*/ 109 w 633"/>
                <a:gd name="T5" fmla="*/ 390 h 1323"/>
                <a:gd name="T6" fmla="*/ 88 w 633"/>
                <a:gd name="T7" fmla="*/ 354 h 1323"/>
                <a:gd name="T8" fmla="*/ 74 w 633"/>
                <a:gd name="T9" fmla="*/ 321 h 1323"/>
                <a:gd name="T10" fmla="*/ 66 w 633"/>
                <a:gd name="T11" fmla="*/ 294 h 1323"/>
                <a:gd name="T12" fmla="*/ 62 w 633"/>
                <a:gd name="T13" fmla="*/ 275 h 1323"/>
                <a:gd name="T14" fmla="*/ 61 w 633"/>
                <a:gd name="T15" fmla="*/ 264 h 1323"/>
                <a:gd name="T16" fmla="*/ 58 w 633"/>
                <a:gd name="T17" fmla="*/ 245 h 1323"/>
                <a:gd name="T18" fmla="*/ 61 w 633"/>
                <a:gd name="T19" fmla="*/ 211 h 1323"/>
                <a:gd name="T20" fmla="*/ 68 w 633"/>
                <a:gd name="T21" fmla="*/ 185 h 1323"/>
                <a:gd name="T22" fmla="*/ 74 w 633"/>
                <a:gd name="T23" fmla="*/ 170 h 1323"/>
                <a:gd name="T24" fmla="*/ 76 w 633"/>
                <a:gd name="T25" fmla="*/ 167 h 1323"/>
                <a:gd name="T26" fmla="*/ 81 w 633"/>
                <a:gd name="T27" fmla="*/ 161 h 1323"/>
                <a:gd name="T28" fmla="*/ 92 w 633"/>
                <a:gd name="T29" fmla="*/ 150 h 1323"/>
                <a:gd name="T30" fmla="*/ 108 w 633"/>
                <a:gd name="T31" fmla="*/ 139 h 1323"/>
                <a:gd name="T32" fmla="*/ 129 w 633"/>
                <a:gd name="T33" fmla="*/ 129 h 1323"/>
                <a:gd name="T34" fmla="*/ 155 w 633"/>
                <a:gd name="T35" fmla="*/ 123 h 1323"/>
                <a:gd name="T36" fmla="*/ 186 w 633"/>
                <a:gd name="T37" fmla="*/ 122 h 1323"/>
                <a:gd name="T38" fmla="*/ 221 w 633"/>
                <a:gd name="T39" fmla="*/ 130 h 1323"/>
                <a:gd name="T40" fmla="*/ 220 w 633"/>
                <a:gd name="T41" fmla="*/ 0 h 1323"/>
                <a:gd name="T42" fmla="*/ 206 w 633"/>
                <a:gd name="T43" fmla="*/ 0 h 1323"/>
                <a:gd name="T44" fmla="*/ 193 w 633"/>
                <a:gd name="T45" fmla="*/ 1 h 1323"/>
                <a:gd name="T46" fmla="*/ 179 w 633"/>
                <a:gd name="T47" fmla="*/ 4 h 1323"/>
                <a:gd name="T48" fmla="*/ 166 w 633"/>
                <a:gd name="T49" fmla="*/ 8 h 1323"/>
                <a:gd name="T50" fmla="*/ 162 w 633"/>
                <a:gd name="T51" fmla="*/ 10 h 1323"/>
                <a:gd name="T52" fmla="*/ 152 w 633"/>
                <a:gd name="T53" fmla="*/ 16 h 1323"/>
                <a:gd name="T54" fmla="*/ 135 w 633"/>
                <a:gd name="T55" fmla="*/ 27 h 1323"/>
                <a:gd name="T56" fmla="*/ 116 w 633"/>
                <a:gd name="T57" fmla="*/ 42 h 1323"/>
                <a:gd name="T58" fmla="*/ 95 w 633"/>
                <a:gd name="T59" fmla="*/ 61 h 1323"/>
                <a:gd name="T60" fmla="*/ 73 w 633"/>
                <a:gd name="T61" fmla="*/ 86 h 1323"/>
                <a:gd name="T62" fmla="*/ 51 w 633"/>
                <a:gd name="T63" fmla="*/ 117 h 1323"/>
                <a:gd name="T64" fmla="*/ 33 w 633"/>
                <a:gd name="T65" fmla="*/ 153 h 1323"/>
                <a:gd name="T66" fmla="*/ 27 w 633"/>
                <a:gd name="T67" fmla="*/ 164 h 1323"/>
                <a:gd name="T68" fmla="*/ 14 w 633"/>
                <a:gd name="T69" fmla="*/ 196 h 1323"/>
                <a:gd name="T70" fmla="*/ 3 w 633"/>
                <a:gd name="T71" fmla="*/ 251 h 1323"/>
                <a:gd name="T72" fmla="*/ 0 w 633"/>
                <a:gd name="T73" fmla="*/ 330 h 1323"/>
                <a:gd name="T74" fmla="*/ 8 w 633"/>
                <a:gd name="T75" fmla="*/ 384 h 1323"/>
                <a:gd name="T76" fmla="*/ 24 w 633"/>
                <a:gd name="T77" fmla="*/ 432 h 1323"/>
                <a:gd name="T78" fmla="*/ 46 w 633"/>
                <a:gd name="T79" fmla="*/ 474 h 1323"/>
                <a:gd name="T80" fmla="*/ 71 w 633"/>
                <a:gd name="T81" fmla="*/ 510 h 1323"/>
                <a:gd name="T82" fmla="*/ 96 w 633"/>
                <a:gd name="T83" fmla="*/ 539 h 1323"/>
                <a:gd name="T84" fmla="*/ 116 w 633"/>
                <a:gd name="T85" fmla="*/ 560 h 1323"/>
                <a:gd name="T86" fmla="*/ 131 w 633"/>
                <a:gd name="T87" fmla="*/ 574 h 1323"/>
                <a:gd name="T88" fmla="*/ 137 w 633"/>
                <a:gd name="T89" fmla="*/ 578 h 1323"/>
                <a:gd name="T90" fmla="*/ 164 w 633"/>
                <a:gd name="T91" fmla="*/ 601 h 1323"/>
                <a:gd name="T92" fmla="*/ 191 w 633"/>
                <a:gd name="T93" fmla="*/ 619 h 1323"/>
                <a:gd name="T94" fmla="*/ 216 w 633"/>
                <a:gd name="T95" fmla="*/ 633 h 1323"/>
                <a:gd name="T96" fmla="*/ 240 w 633"/>
                <a:gd name="T97" fmla="*/ 645 h 1323"/>
                <a:gd name="T98" fmla="*/ 262 w 633"/>
                <a:gd name="T99" fmla="*/ 653 h 1323"/>
                <a:gd name="T100" fmla="*/ 282 w 633"/>
                <a:gd name="T101" fmla="*/ 658 h 1323"/>
                <a:gd name="T102" fmla="*/ 301 w 633"/>
                <a:gd name="T103" fmla="*/ 660 h 1323"/>
                <a:gd name="T104" fmla="*/ 317 w 633"/>
                <a:gd name="T105" fmla="*/ 660 h 1323"/>
                <a:gd name="T106" fmla="*/ 292 w 633"/>
                <a:gd name="T107" fmla="*/ 546 h 1323"/>
                <a:gd name="T108" fmla="*/ 272 w 633"/>
                <a:gd name="T109" fmla="*/ 538 h 1323"/>
                <a:gd name="T110" fmla="*/ 253 w 633"/>
                <a:gd name="T111" fmla="*/ 527 h 1323"/>
                <a:gd name="T112" fmla="*/ 236 w 633"/>
                <a:gd name="T113" fmla="*/ 517 h 1323"/>
                <a:gd name="T114" fmla="*/ 222 w 633"/>
                <a:gd name="T115" fmla="*/ 507 h 1323"/>
                <a:gd name="T116" fmla="*/ 210 w 633"/>
                <a:gd name="T117" fmla="*/ 499 h 1323"/>
                <a:gd name="T118" fmla="*/ 202 w 633"/>
                <a:gd name="T119" fmla="*/ 492 h 1323"/>
                <a:gd name="T120" fmla="*/ 198 w 633"/>
                <a:gd name="T121" fmla="*/ 488 h 13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3"/>
                <a:gd name="T184" fmla="*/ 0 h 1323"/>
                <a:gd name="T185" fmla="*/ 633 w 633"/>
                <a:gd name="T186" fmla="*/ 1323 h 13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3" h="1323">
                  <a:moveTo>
                    <a:pt x="395" y="976"/>
                  </a:moveTo>
                  <a:lnTo>
                    <a:pt x="349" y="938"/>
                  </a:lnTo>
                  <a:lnTo>
                    <a:pt x="308" y="899"/>
                  </a:lnTo>
                  <a:lnTo>
                    <a:pt x="274" y="860"/>
                  </a:lnTo>
                  <a:lnTo>
                    <a:pt x="243" y="821"/>
                  </a:lnTo>
                  <a:lnTo>
                    <a:pt x="217" y="781"/>
                  </a:lnTo>
                  <a:lnTo>
                    <a:pt x="194" y="745"/>
                  </a:lnTo>
                  <a:lnTo>
                    <a:pt x="176" y="709"/>
                  </a:lnTo>
                  <a:lnTo>
                    <a:pt x="161" y="674"/>
                  </a:lnTo>
                  <a:lnTo>
                    <a:pt x="148" y="643"/>
                  </a:lnTo>
                  <a:lnTo>
                    <a:pt x="139" y="614"/>
                  </a:lnTo>
                  <a:lnTo>
                    <a:pt x="132" y="589"/>
                  </a:lnTo>
                  <a:lnTo>
                    <a:pt x="128" y="567"/>
                  </a:lnTo>
                  <a:lnTo>
                    <a:pt x="124" y="550"/>
                  </a:lnTo>
                  <a:lnTo>
                    <a:pt x="122" y="537"/>
                  </a:lnTo>
                  <a:lnTo>
                    <a:pt x="121" y="528"/>
                  </a:lnTo>
                  <a:lnTo>
                    <a:pt x="121" y="526"/>
                  </a:lnTo>
                  <a:lnTo>
                    <a:pt x="116" y="490"/>
                  </a:lnTo>
                  <a:lnTo>
                    <a:pt x="117" y="456"/>
                  </a:lnTo>
                  <a:lnTo>
                    <a:pt x="122" y="423"/>
                  </a:lnTo>
                  <a:lnTo>
                    <a:pt x="129" y="395"/>
                  </a:lnTo>
                  <a:lnTo>
                    <a:pt x="136" y="370"/>
                  </a:lnTo>
                  <a:lnTo>
                    <a:pt x="143" y="352"/>
                  </a:lnTo>
                  <a:lnTo>
                    <a:pt x="147" y="340"/>
                  </a:lnTo>
                  <a:lnTo>
                    <a:pt x="149" y="336"/>
                  </a:lnTo>
                  <a:lnTo>
                    <a:pt x="151" y="334"/>
                  </a:lnTo>
                  <a:lnTo>
                    <a:pt x="155" y="329"/>
                  </a:lnTo>
                  <a:lnTo>
                    <a:pt x="162" y="322"/>
                  </a:lnTo>
                  <a:lnTo>
                    <a:pt x="171" y="313"/>
                  </a:lnTo>
                  <a:lnTo>
                    <a:pt x="184" y="301"/>
                  </a:lnTo>
                  <a:lnTo>
                    <a:pt x="198" y="291"/>
                  </a:lnTo>
                  <a:lnTo>
                    <a:pt x="215" y="279"/>
                  </a:lnTo>
                  <a:lnTo>
                    <a:pt x="236" y="268"/>
                  </a:lnTo>
                  <a:lnTo>
                    <a:pt x="258" y="259"/>
                  </a:lnTo>
                  <a:lnTo>
                    <a:pt x="282" y="251"/>
                  </a:lnTo>
                  <a:lnTo>
                    <a:pt x="310" y="246"/>
                  </a:lnTo>
                  <a:lnTo>
                    <a:pt x="340" y="243"/>
                  </a:lnTo>
                  <a:lnTo>
                    <a:pt x="371" y="244"/>
                  </a:lnTo>
                  <a:lnTo>
                    <a:pt x="405" y="249"/>
                  </a:lnTo>
                  <a:lnTo>
                    <a:pt x="441" y="260"/>
                  </a:lnTo>
                  <a:lnTo>
                    <a:pt x="480" y="276"/>
                  </a:lnTo>
                  <a:lnTo>
                    <a:pt x="439" y="1"/>
                  </a:lnTo>
                  <a:lnTo>
                    <a:pt x="425" y="0"/>
                  </a:lnTo>
                  <a:lnTo>
                    <a:pt x="411" y="0"/>
                  </a:lnTo>
                  <a:lnTo>
                    <a:pt x="398" y="1"/>
                  </a:lnTo>
                  <a:lnTo>
                    <a:pt x="385" y="2"/>
                  </a:lnTo>
                  <a:lnTo>
                    <a:pt x="371" y="4"/>
                  </a:lnTo>
                  <a:lnTo>
                    <a:pt x="357" y="8"/>
                  </a:lnTo>
                  <a:lnTo>
                    <a:pt x="344" y="12"/>
                  </a:lnTo>
                  <a:lnTo>
                    <a:pt x="331" y="17"/>
                  </a:lnTo>
                  <a:lnTo>
                    <a:pt x="329" y="18"/>
                  </a:lnTo>
                  <a:lnTo>
                    <a:pt x="323" y="20"/>
                  </a:lnTo>
                  <a:lnTo>
                    <a:pt x="314" y="26"/>
                  </a:lnTo>
                  <a:lnTo>
                    <a:pt x="303" y="33"/>
                  </a:lnTo>
                  <a:lnTo>
                    <a:pt x="288" y="42"/>
                  </a:lnTo>
                  <a:lnTo>
                    <a:pt x="270" y="54"/>
                  </a:lnTo>
                  <a:lnTo>
                    <a:pt x="252" y="68"/>
                  </a:lnTo>
                  <a:lnTo>
                    <a:pt x="232" y="84"/>
                  </a:lnTo>
                  <a:lnTo>
                    <a:pt x="211" y="102"/>
                  </a:lnTo>
                  <a:lnTo>
                    <a:pt x="189" y="123"/>
                  </a:lnTo>
                  <a:lnTo>
                    <a:pt x="167" y="147"/>
                  </a:lnTo>
                  <a:lnTo>
                    <a:pt x="145" y="173"/>
                  </a:lnTo>
                  <a:lnTo>
                    <a:pt x="123" y="202"/>
                  </a:lnTo>
                  <a:lnTo>
                    <a:pt x="102" y="234"/>
                  </a:lnTo>
                  <a:lnTo>
                    <a:pt x="83" y="269"/>
                  </a:lnTo>
                  <a:lnTo>
                    <a:pt x="65" y="307"/>
                  </a:lnTo>
                  <a:lnTo>
                    <a:pt x="62" y="312"/>
                  </a:lnTo>
                  <a:lnTo>
                    <a:pt x="54" y="328"/>
                  </a:lnTo>
                  <a:lnTo>
                    <a:pt x="41" y="354"/>
                  </a:lnTo>
                  <a:lnTo>
                    <a:pt x="28" y="392"/>
                  </a:lnTo>
                  <a:lnTo>
                    <a:pt x="16" y="441"/>
                  </a:lnTo>
                  <a:lnTo>
                    <a:pt x="5" y="502"/>
                  </a:lnTo>
                  <a:lnTo>
                    <a:pt x="0" y="575"/>
                  </a:lnTo>
                  <a:lnTo>
                    <a:pt x="0" y="661"/>
                  </a:lnTo>
                  <a:lnTo>
                    <a:pt x="4" y="716"/>
                  </a:lnTo>
                  <a:lnTo>
                    <a:pt x="15" y="768"/>
                  </a:lnTo>
                  <a:lnTo>
                    <a:pt x="30" y="817"/>
                  </a:lnTo>
                  <a:lnTo>
                    <a:pt x="48" y="864"/>
                  </a:lnTo>
                  <a:lnTo>
                    <a:pt x="69" y="908"/>
                  </a:lnTo>
                  <a:lnTo>
                    <a:pt x="92" y="948"/>
                  </a:lnTo>
                  <a:lnTo>
                    <a:pt x="116" y="986"/>
                  </a:lnTo>
                  <a:lnTo>
                    <a:pt x="141" y="1021"/>
                  </a:lnTo>
                  <a:lnTo>
                    <a:pt x="167" y="1051"/>
                  </a:lnTo>
                  <a:lnTo>
                    <a:pt x="191" y="1079"/>
                  </a:lnTo>
                  <a:lnTo>
                    <a:pt x="213" y="1102"/>
                  </a:lnTo>
                  <a:lnTo>
                    <a:pt x="232" y="1121"/>
                  </a:lnTo>
                  <a:lnTo>
                    <a:pt x="250" y="1136"/>
                  </a:lnTo>
                  <a:lnTo>
                    <a:pt x="262" y="1148"/>
                  </a:lnTo>
                  <a:lnTo>
                    <a:pt x="270" y="1155"/>
                  </a:lnTo>
                  <a:lnTo>
                    <a:pt x="274" y="1157"/>
                  </a:lnTo>
                  <a:lnTo>
                    <a:pt x="302" y="1180"/>
                  </a:lnTo>
                  <a:lnTo>
                    <a:pt x="328" y="1202"/>
                  </a:lnTo>
                  <a:lnTo>
                    <a:pt x="355" y="1221"/>
                  </a:lnTo>
                  <a:lnTo>
                    <a:pt x="381" y="1239"/>
                  </a:lnTo>
                  <a:lnTo>
                    <a:pt x="406" y="1254"/>
                  </a:lnTo>
                  <a:lnTo>
                    <a:pt x="432" y="1267"/>
                  </a:lnTo>
                  <a:lnTo>
                    <a:pt x="455" y="1280"/>
                  </a:lnTo>
                  <a:lnTo>
                    <a:pt x="479" y="1290"/>
                  </a:lnTo>
                  <a:lnTo>
                    <a:pt x="501" y="1300"/>
                  </a:lnTo>
                  <a:lnTo>
                    <a:pt x="523" y="1306"/>
                  </a:lnTo>
                  <a:lnTo>
                    <a:pt x="544" y="1312"/>
                  </a:lnTo>
                  <a:lnTo>
                    <a:pt x="564" y="1317"/>
                  </a:lnTo>
                  <a:lnTo>
                    <a:pt x="583" y="1320"/>
                  </a:lnTo>
                  <a:lnTo>
                    <a:pt x="601" y="1321"/>
                  </a:lnTo>
                  <a:lnTo>
                    <a:pt x="617" y="1323"/>
                  </a:lnTo>
                  <a:lnTo>
                    <a:pt x="633" y="1321"/>
                  </a:lnTo>
                  <a:lnTo>
                    <a:pt x="606" y="1102"/>
                  </a:lnTo>
                  <a:lnTo>
                    <a:pt x="584" y="1093"/>
                  </a:lnTo>
                  <a:lnTo>
                    <a:pt x="563" y="1085"/>
                  </a:lnTo>
                  <a:lnTo>
                    <a:pt x="544" y="1076"/>
                  </a:lnTo>
                  <a:lnTo>
                    <a:pt x="524" y="1066"/>
                  </a:lnTo>
                  <a:lnTo>
                    <a:pt x="505" y="1055"/>
                  </a:lnTo>
                  <a:lnTo>
                    <a:pt x="488" y="1045"/>
                  </a:lnTo>
                  <a:lnTo>
                    <a:pt x="472" y="1035"/>
                  </a:lnTo>
                  <a:lnTo>
                    <a:pt x="457" y="1024"/>
                  </a:lnTo>
                  <a:lnTo>
                    <a:pt x="443" y="1015"/>
                  </a:lnTo>
                  <a:lnTo>
                    <a:pt x="431" y="1006"/>
                  </a:lnTo>
                  <a:lnTo>
                    <a:pt x="420" y="998"/>
                  </a:lnTo>
                  <a:lnTo>
                    <a:pt x="411" y="990"/>
                  </a:lnTo>
                  <a:lnTo>
                    <a:pt x="404" y="984"/>
                  </a:lnTo>
                  <a:lnTo>
                    <a:pt x="399" y="979"/>
                  </a:lnTo>
                  <a:lnTo>
                    <a:pt x="396" y="977"/>
                  </a:lnTo>
                  <a:lnTo>
                    <a:pt x="395" y="9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6" name="Freeform 155"/>
            <p:cNvSpPr>
              <a:spLocks/>
            </p:cNvSpPr>
            <p:nvPr/>
          </p:nvSpPr>
          <p:spPr bwMode="auto">
            <a:xfrm>
              <a:off x="4270" y="1492"/>
              <a:ext cx="478" cy="548"/>
            </a:xfrm>
            <a:custGeom>
              <a:avLst/>
              <a:gdLst>
                <a:gd name="T0" fmla="*/ 71 w 957"/>
                <a:gd name="T1" fmla="*/ 5 h 1096"/>
                <a:gd name="T2" fmla="*/ 56 w 957"/>
                <a:gd name="T3" fmla="*/ 35 h 1096"/>
                <a:gd name="T4" fmla="*/ 39 w 957"/>
                <a:gd name="T5" fmla="*/ 87 h 1096"/>
                <a:gd name="T6" fmla="*/ 31 w 957"/>
                <a:gd name="T7" fmla="*/ 150 h 1096"/>
                <a:gd name="T8" fmla="*/ 33 w 957"/>
                <a:gd name="T9" fmla="*/ 183 h 1096"/>
                <a:gd name="T10" fmla="*/ 35 w 957"/>
                <a:gd name="T11" fmla="*/ 194 h 1096"/>
                <a:gd name="T12" fmla="*/ 40 w 957"/>
                <a:gd name="T13" fmla="*/ 213 h 1096"/>
                <a:gd name="T14" fmla="*/ 48 w 957"/>
                <a:gd name="T15" fmla="*/ 239 h 1096"/>
                <a:gd name="T16" fmla="*/ 62 w 957"/>
                <a:gd name="T17" fmla="*/ 271 h 1096"/>
                <a:gd name="T18" fmla="*/ 82 w 957"/>
                <a:gd name="T19" fmla="*/ 307 h 1096"/>
                <a:gd name="T20" fmla="*/ 111 w 957"/>
                <a:gd name="T21" fmla="*/ 345 h 1096"/>
                <a:gd name="T22" fmla="*/ 149 w 957"/>
                <a:gd name="T23" fmla="*/ 384 h 1096"/>
                <a:gd name="T24" fmla="*/ 173 w 957"/>
                <a:gd name="T25" fmla="*/ 404 h 1096"/>
                <a:gd name="T26" fmla="*/ 183 w 957"/>
                <a:gd name="T27" fmla="*/ 414 h 1096"/>
                <a:gd name="T28" fmla="*/ 203 w 957"/>
                <a:gd name="T29" fmla="*/ 429 h 1096"/>
                <a:gd name="T30" fmla="*/ 230 w 957"/>
                <a:gd name="T31" fmla="*/ 447 h 1096"/>
                <a:gd name="T32" fmla="*/ 262 w 957"/>
                <a:gd name="T33" fmla="*/ 464 h 1096"/>
                <a:gd name="T34" fmla="*/ 297 w 957"/>
                <a:gd name="T35" fmla="*/ 476 h 1096"/>
                <a:gd name="T36" fmla="*/ 334 w 957"/>
                <a:gd name="T37" fmla="*/ 482 h 1096"/>
                <a:gd name="T38" fmla="*/ 369 w 957"/>
                <a:gd name="T39" fmla="*/ 477 h 1096"/>
                <a:gd name="T40" fmla="*/ 387 w 957"/>
                <a:gd name="T41" fmla="*/ 469 h 1096"/>
                <a:gd name="T42" fmla="*/ 392 w 957"/>
                <a:gd name="T43" fmla="*/ 466 h 1096"/>
                <a:gd name="T44" fmla="*/ 403 w 957"/>
                <a:gd name="T45" fmla="*/ 460 h 1096"/>
                <a:gd name="T46" fmla="*/ 416 w 957"/>
                <a:gd name="T47" fmla="*/ 451 h 1096"/>
                <a:gd name="T48" fmla="*/ 431 w 957"/>
                <a:gd name="T49" fmla="*/ 438 h 1096"/>
                <a:gd name="T50" fmla="*/ 446 w 957"/>
                <a:gd name="T51" fmla="*/ 419 h 1096"/>
                <a:gd name="T52" fmla="*/ 461 w 957"/>
                <a:gd name="T53" fmla="*/ 395 h 1096"/>
                <a:gd name="T54" fmla="*/ 473 w 957"/>
                <a:gd name="T55" fmla="*/ 365 h 1096"/>
                <a:gd name="T56" fmla="*/ 478 w 957"/>
                <a:gd name="T57" fmla="*/ 348 h 1096"/>
                <a:gd name="T58" fmla="*/ 478 w 957"/>
                <a:gd name="T59" fmla="*/ 356 h 1096"/>
                <a:gd name="T60" fmla="*/ 476 w 957"/>
                <a:gd name="T61" fmla="*/ 369 h 1096"/>
                <a:gd name="T62" fmla="*/ 472 w 957"/>
                <a:gd name="T63" fmla="*/ 390 h 1096"/>
                <a:gd name="T64" fmla="*/ 463 w 957"/>
                <a:gd name="T65" fmla="*/ 414 h 1096"/>
                <a:gd name="T66" fmla="*/ 447 w 957"/>
                <a:gd name="T67" fmla="*/ 443 h 1096"/>
                <a:gd name="T68" fmla="*/ 425 w 957"/>
                <a:gd name="T69" fmla="*/ 476 h 1096"/>
                <a:gd name="T70" fmla="*/ 393 w 957"/>
                <a:gd name="T71" fmla="*/ 510 h 1096"/>
                <a:gd name="T72" fmla="*/ 372 w 957"/>
                <a:gd name="T73" fmla="*/ 529 h 1096"/>
                <a:gd name="T74" fmla="*/ 364 w 957"/>
                <a:gd name="T75" fmla="*/ 534 h 1096"/>
                <a:gd name="T76" fmla="*/ 348 w 957"/>
                <a:gd name="T77" fmla="*/ 541 h 1096"/>
                <a:gd name="T78" fmla="*/ 324 w 957"/>
                <a:gd name="T79" fmla="*/ 547 h 1096"/>
                <a:gd name="T80" fmla="*/ 294 w 957"/>
                <a:gd name="T81" fmla="*/ 548 h 1096"/>
                <a:gd name="T82" fmla="*/ 257 w 957"/>
                <a:gd name="T83" fmla="*/ 543 h 1096"/>
                <a:gd name="T84" fmla="*/ 214 w 957"/>
                <a:gd name="T85" fmla="*/ 527 h 1096"/>
                <a:gd name="T86" fmla="*/ 166 w 957"/>
                <a:gd name="T87" fmla="*/ 499 h 1096"/>
                <a:gd name="T88" fmla="*/ 138 w 957"/>
                <a:gd name="T89" fmla="*/ 478 h 1096"/>
                <a:gd name="T90" fmla="*/ 127 w 957"/>
                <a:gd name="T91" fmla="*/ 467 h 1096"/>
                <a:gd name="T92" fmla="*/ 107 w 957"/>
                <a:gd name="T93" fmla="*/ 447 h 1096"/>
                <a:gd name="T94" fmla="*/ 82 w 957"/>
                <a:gd name="T95" fmla="*/ 418 h 1096"/>
                <a:gd name="T96" fmla="*/ 56 w 957"/>
                <a:gd name="T97" fmla="*/ 382 h 1096"/>
                <a:gd name="T98" fmla="*/ 31 w 957"/>
                <a:gd name="T99" fmla="*/ 339 h 1096"/>
                <a:gd name="T100" fmla="*/ 12 w 957"/>
                <a:gd name="T101" fmla="*/ 292 h 1096"/>
                <a:gd name="T102" fmla="*/ 2 w 957"/>
                <a:gd name="T103" fmla="*/ 239 h 1096"/>
                <a:gd name="T104" fmla="*/ 1 w 957"/>
                <a:gd name="T105" fmla="*/ 208 h 1096"/>
                <a:gd name="T106" fmla="*/ 1 w 957"/>
                <a:gd name="T107" fmla="*/ 178 h 1096"/>
                <a:gd name="T108" fmla="*/ 12 w 957"/>
                <a:gd name="T109" fmla="*/ 122 h 1096"/>
                <a:gd name="T110" fmla="*/ 45 w 957"/>
                <a:gd name="T111" fmla="*/ 45 h 10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7"/>
                <a:gd name="T169" fmla="*/ 0 h 1096"/>
                <a:gd name="T170" fmla="*/ 957 w 957"/>
                <a:gd name="T171" fmla="*/ 1096 h 10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7" h="1096">
                  <a:moveTo>
                    <a:pt x="148" y="0"/>
                  </a:moveTo>
                  <a:lnTo>
                    <a:pt x="143" y="9"/>
                  </a:lnTo>
                  <a:lnTo>
                    <a:pt x="131" y="34"/>
                  </a:lnTo>
                  <a:lnTo>
                    <a:pt x="113" y="70"/>
                  </a:lnTo>
                  <a:lnTo>
                    <a:pt x="96" y="118"/>
                  </a:lnTo>
                  <a:lnTo>
                    <a:pt x="79" y="174"/>
                  </a:lnTo>
                  <a:lnTo>
                    <a:pt x="66" y="235"/>
                  </a:lnTo>
                  <a:lnTo>
                    <a:pt x="62" y="300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8" y="374"/>
                  </a:lnTo>
                  <a:lnTo>
                    <a:pt x="71" y="387"/>
                  </a:lnTo>
                  <a:lnTo>
                    <a:pt x="74" y="404"/>
                  </a:lnTo>
                  <a:lnTo>
                    <a:pt x="80" y="426"/>
                  </a:lnTo>
                  <a:lnTo>
                    <a:pt x="87" y="450"/>
                  </a:lnTo>
                  <a:lnTo>
                    <a:pt x="97" y="478"/>
                  </a:lnTo>
                  <a:lnTo>
                    <a:pt x="109" y="509"/>
                  </a:lnTo>
                  <a:lnTo>
                    <a:pt x="125" y="542"/>
                  </a:lnTo>
                  <a:lnTo>
                    <a:pt x="143" y="577"/>
                  </a:lnTo>
                  <a:lnTo>
                    <a:pt x="165" y="614"/>
                  </a:lnTo>
                  <a:lnTo>
                    <a:pt x="192" y="652"/>
                  </a:lnTo>
                  <a:lnTo>
                    <a:pt x="223" y="690"/>
                  </a:lnTo>
                  <a:lnTo>
                    <a:pt x="257" y="729"/>
                  </a:lnTo>
                  <a:lnTo>
                    <a:pt x="298" y="768"/>
                  </a:lnTo>
                  <a:lnTo>
                    <a:pt x="343" y="806"/>
                  </a:lnTo>
                  <a:lnTo>
                    <a:pt x="346" y="808"/>
                  </a:lnTo>
                  <a:lnTo>
                    <a:pt x="354" y="817"/>
                  </a:lnTo>
                  <a:lnTo>
                    <a:pt x="367" y="827"/>
                  </a:lnTo>
                  <a:lnTo>
                    <a:pt x="385" y="841"/>
                  </a:lnTo>
                  <a:lnTo>
                    <a:pt x="407" y="858"/>
                  </a:lnTo>
                  <a:lnTo>
                    <a:pt x="433" y="875"/>
                  </a:lnTo>
                  <a:lnTo>
                    <a:pt x="461" y="893"/>
                  </a:lnTo>
                  <a:lnTo>
                    <a:pt x="492" y="911"/>
                  </a:lnTo>
                  <a:lnTo>
                    <a:pt x="525" y="927"/>
                  </a:lnTo>
                  <a:lnTo>
                    <a:pt x="559" y="941"/>
                  </a:lnTo>
                  <a:lnTo>
                    <a:pt x="595" y="952"/>
                  </a:lnTo>
                  <a:lnTo>
                    <a:pt x="632" y="960"/>
                  </a:lnTo>
                  <a:lnTo>
                    <a:pt x="668" y="964"/>
                  </a:lnTo>
                  <a:lnTo>
                    <a:pt x="703" y="962"/>
                  </a:lnTo>
                  <a:lnTo>
                    <a:pt x="739" y="954"/>
                  </a:lnTo>
                  <a:lnTo>
                    <a:pt x="772" y="937"/>
                  </a:lnTo>
                  <a:lnTo>
                    <a:pt x="774" y="937"/>
                  </a:lnTo>
                  <a:lnTo>
                    <a:pt x="778" y="935"/>
                  </a:lnTo>
                  <a:lnTo>
                    <a:pt x="785" y="932"/>
                  </a:lnTo>
                  <a:lnTo>
                    <a:pt x="794" y="927"/>
                  </a:lnTo>
                  <a:lnTo>
                    <a:pt x="806" y="920"/>
                  </a:lnTo>
                  <a:lnTo>
                    <a:pt x="819" y="912"/>
                  </a:lnTo>
                  <a:lnTo>
                    <a:pt x="832" y="902"/>
                  </a:lnTo>
                  <a:lnTo>
                    <a:pt x="847" y="889"/>
                  </a:lnTo>
                  <a:lnTo>
                    <a:pt x="862" y="875"/>
                  </a:lnTo>
                  <a:lnTo>
                    <a:pt x="877" y="858"/>
                  </a:lnTo>
                  <a:lnTo>
                    <a:pt x="893" y="837"/>
                  </a:lnTo>
                  <a:lnTo>
                    <a:pt x="908" y="815"/>
                  </a:lnTo>
                  <a:lnTo>
                    <a:pt x="922" y="789"/>
                  </a:lnTo>
                  <a:lnTo>
                    <a:pt x="935" y="760"/>
                  </a:lnTo>
                  <a:lnTo>
                    <a:pt x="946" y="729"/>
                  </a:lnTo>
                  <a:lnTo>
                    <a:pt x="957" y="693"/>
                  </a:lnTo>
                  <a:lnTo>
                    <a:pt x="957" y="696"/>
                  </a:lnTo>
                  <a:lnTo>
                    <a:pt x="957" y="701"/>
                  </a:lnTo>
                  <a:lnTo>
                    <a:pt x="957" y="711"/>
                  </a:lnTo>
                  <a:lnTo>
                    <a:pt x="956" y="723"/>
                  </a:lnTo>
                  <a:lnTo>
                    <a:pt x="953" y="738"/>
                  </a:lnTo>
                  <a:lnTo>
                    <a:pt x="950" y="757"/>
                  </a:lnTo>
                  <a:lnTo>
                    <a:pt x="944" y="779"/>
                  </a:lnTo>
                  <a:lnTo>
                    <a:pt x="936" y="802"/>
                  </a:lnTo>
                  <a:lnTo>
                    <a:pt x="926" y="828"/>
                  </a:lnTo>
                  <a:lnTo>
                    <a:pt x="912" y="857"/>
                  </a:lnTo>
                  <a:lnTo>
                    <a:pt x="895" y="886"/>
                  </a:lnTo>
                  <a:lnTo>
                    <a:pt x="874" y="918"/>
                  </a:lnTo>
                  <a:lnTo>
                    <a:pt x="850" y="951"/>
                  </a:lnTo>
                  <a:lnTo>
                    <a:pt x="821" y="985"/>
                  </a:lnTo>
                  <a:lnTo>
                    <a:pt x="786" y="1020"/>
                  </a:lnTo>
                  <a:lnTo>
                    <a:pt x="747" y="1056"/>
                  </a:lnTo>
                  <a:lnTo>
                    <a:pt x="745" y="1057"/>
                  </a:lnTo>
                  <a:lnTo>
                    <a:pt x="739" y="1062"/>
                  </a:lnTo>
                  <a:lnTo>
                    <a:pt x="729" y="1068"/>
                  </a:lnTo>
                  <a:lnTo>
                    <a:pt x="714" y="1074"/>
                  </a:lnTo>
                  <a:lnTo>
                    <a:pt x="696" y="1081"/>
                  </a:lnTo>
                  <a:lnTo>
                    <a:pt x="675" y="1087"/>
                  </a:lnTo>
                  <a:lnTo>
                    <a:pt x="649" y="1093"/>
                  </a:lnTo>
                  <a:lnTo>
                    <a:pt x="620" y="1095"/>
                  </a:lnTo>
                  <a:lnTo>
                    <a:pt x="588" y="1096"/>
                  </a:lnTo>
                  <a:lnTo>
                    <a:pt x="554" y="1093"/>
                  </a:lnTo>
                  <a:lnTo>
                    <a:pt x="514" y="1085"/>
                  </a:lnTo>
                  <a:lnTo>
                    <a:pt x="473" y="1072"/>
                  </a:lnTo>
                  <a:lnTo>
                    <a:pt x="429" y="1054"/>
                  </a:lnTo>
                  <a:lnTo>
                    <a:pt x="382" y="1030"/>
                  </a:lnTo>
                  <a:lnTo>
                    <a:pt x="332" y="997"/>
                  </a:lnTo>
                  <a:lnTo>
                    <a:pt x="280" y="957"/>
                  </a:lnTo>
                  <a:lnTo>
                    <a:pt x="277" y="955"/>
                  </a:lnTo>
                  <a:lnTo>
                    <a:pt x="268" y="947"/>
                  </a:lnTo>
                  <a:lnTo>
                    <a:pt x="254" y="933"/>
                  </a:lnTo>
                  <a:lnTo>
                    <a:pt x="236" y="916"/>
                  </a:lnTo>
                  <a:lnTo>
                    <a:pt x="214" y="894"/>
                  </a:lnTo>
                  <a:lnTo>
                    <a:pt x="191" y="866"/>
                  </a:lnTo>
                  <a:lnTo>
                    <a:pt x="164" y="836"/>
                  </a:lnTo>
                  <a:lnTo>
                    <a:pt x="139" y="802"/>
                  </a:lnTo>
                  <a:lnTo>
                    <a:pt x="112" y="764"/>
                  </a:lnTo>
                  <a:lnTo>
                    <a:pt x="87" y="723"/>
                  </a:lnTo>
                  <a:lnTo>
                    <a:pt x="63" y="678"/>
                  </a:lnTo>
                  <a:lnTo>
                    <a:pt x="42" y="632"/>
                  </a:lnTo>
                  <a:lnTo>
                    <a:pt x="25" y="583"/>
                  </a:lnTo>
                  <a:lnTo>
                    <a:pt x="12" y="531"/>
                  </a:lnTo>
                  <a:lnTo>
                    <a:pt x="4" y="478"/>
                  </a:lnTo>
                  <a:lnTo>
                    <a:pt x="3" y="423"/>
                  </a:lnTo>
                  <a:lnTo>
                    <a:pt x="2" y="415"/>
                  </a:lnTo>
                  <a:lnTo>
                    <a:pt x="0" y="392"/>
                  </a:lnTo>
                  <a:lnTo>
                    <a:pt x="3" y="355"/>
                  </a:lnTo>
                  <a:lnTo>
                    <a:pt x="10" y="304"/>
                  </a:lnTo>
                  <a:lnTo>
                    <a:pt x="25" y="243"/>
                  </a:lnTo>
                  <a:lnTo>
                    <a:pt x="51" y="171"/>
                  </a:lnTo>
                  <a:lnTo>
                    <a:pt x="91" y="9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2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7" name="Freeform 156"/>
            <p:cNvSpPr>
              <a:spLocks/>
            </p:cNvSpPr>
            <p:nvPr/>
          </p:nvSpPr>
          <p:spPr bwMode="auto">
            <a:xfrm>
              <a:off x="4350" y="1414"/>
              <a:ext cx="405" cy="446"/>
            </a:xfrm>
            <a:custGeom>
              <a:avLst/>
              <a:gdLst>
                <a:gd name="T0" fmla="*/ 1 w 811"/>
                <a:gd name="T1" fmla="*/ 114 h 891"/>
                <a:gd name="T2" fmla="*/ 9 w 811"/>
                <a:gd name="T3" fmla="*/ 107 h 891"/>
                <a:gd name="T4" fmla="*/ 25 w 811"/>
                <a:gd name="T5" fmla="*/ 96 h 891"/>
                <a:gd name="T6" fmla="*/ 48 w 811"/>
                <a:gd name="T7" fmla="*/ 86 h 891"/>
                <a:gd name="T8" fmla="*/ 79 w 811"/>
                <a:gd name="T9" fmla="*/ 81 h 891"/>
                <a:gd name="T10" fmla="*/ 117 w 811"/>
                <a:gd name="T11" fmla="*/ 85 h 891"/>
                <a:gd name="T12" fmla="*/ 161 w 811"/>
                <a:gd name="T13" fmla="*/ 101 h 891"/>
                <a:gd name="T14" fmla="*/ 213 w 811"/>
                <a:gd name="T15" fmla="*/ 135 h 891"/>
                <a:gd name="T16" fmla="*/ 243 w 811"/>
                <a:gd name="T17" fmla="*/ 160 h 891"/>
                <a:gd name="T18" fmla="*/ 255 w 811"/>
                <a:gd name="T19" fmla="*/ 171 h 891"/>
                <a:gd name="T20" fmla="*/ 275 w 811"/>
                <a:gd name="T21" fmla="*/ 190 h 891"/>
                <a:gd name="T22" fmla="*/ 301 w 811"/>
                <a:gd name="T23" fmla="*/ 218 h 891"/>
                <a:gd name="T24" fmla="*/ 328 w 811"/>
                <a:gd name="T25" fmla="*/ 256 h 891"/>
                <a:gd name="T26" fmla="*/ 351 w 811"/>
                <a:gd name="T27" fmla="*/ 301 h 891"/>
                <a:gd name="T28" fmla="*/ 368 w 811"/>
                <a:gd name="T29" fmla="*/ 354 h 891"/>
                <a:gd name="T30" fmla="*/ 375 w 811"/>
                <a:gd name="T31" fmla="*/ 413 h 891"/>
                <a:gd name="T32" fmla="*/ 375 w 811"/>
                <a:gd name="T33" fmla="*/ 443 h 891"/>
                <a:gd name="T34" fmla="*/ 387 w 811"/>
                <a:gd name="T35" fmla="*/ 425 h 891"/>
                <a:gd name="T36" fmla="*/ 400 w 811"/>
                <a:gd name="T37" fmla="*/ 389 h 891"/>
                <a:gd name="T38" fmla="*/ 405 w 811"/>
                <a:gd name="T39" fmla="*/ 335 h 891"/>
                <a:gd name="T40" fmla="*/ 402 w 811"/>
                <a:gd name="T41" fmla="*/ 301 h 891"/>
                <a:gd name="T42" fmla="*/ 400 w 811"/>
                <a:gd name="T43" fmla="*/ 290 h 891"/>
                <a:gd name="T44" fmla="*/ 396 w 811"/>
                <a:gd name="T45" fmla="*/ 271 h 891"/>
                <a:gd name="T46" fmla="*/ 389 w 811"/>
                <a:gd name="T47" fmla="*/ 245 h 891"/>
                <a:gd name="T48" fmla="*/ 377 w 811"/>
                <a:gd name="T49" fmla="*/ 214 h 891"/>
                <a:gd name="T50" fmla="*/ 359 w 811"/>
                <a:gd name="T51" fmla="*/ 178 h 891"/>
                <a:gd name="T52" fmla="*/ 334 w 811"/>
                <a:gd name="T53" fmla="*/ 139 h 891"/>
                <a:gd name="T54" fmla="*/ 299 w 811"/>
                <a:gd name="T55" fmla="*/ 100 h 891"/>
                <a:gd name="T56" fmla="*/ 277 w 811"/>
                <a:gd name="T57" fmla="*/ 80 h 891"/>
                <a:gd name="T58" fmla="*/ 268 w 811"/>
                <a:gd name="T59" fmla="*/ 71 h 891"/>
                <a:gd name="T60" fmla="*/ 251 w 811"/>
                <a:gd name="T61" fmla="*/ 56 h 891"/>
                <a:gd name="T62" fmla="*/ 228 w 811"/>
                <a:gd name="T63" fmla="*/ 39 h 891"/>
                <a:gd name="T64" fmla="*/ 199 w 811"/>
                <a:gd name="T65" fmla="*/ 22 h 891"/>
                <a:gd name="T66" fmla="*/ 168 w 811"/>
                <a:gd name="T67" fmla="*/ 8 h 891"/>
                <a:gd name="T68" fmla="*/ 134 w 811"/>
                <a:gd name="T69" fmla="*/ 1 h 891"/>
                <a:gd name="T70" fmla="*/ 101 w 811"/>
                <a:gd name="T71" fmla="*/ 3 h 891"/>
                <a:gd name="T72" fmla="*/ 82 w 811"/>
                <a:gd name="T73" fmla="*/ 9 h 891"/>
                <a:gd name="T74" fmla="*/ 65 w 811"/>
                <a:gd name="T75" fmla="*/ 20 h 891"/>
                <a:gd name="T76" fmla="*/ 40 w 811"/>
                <a:gd name="T77" fmla="*/ 44 h 891"/>
                <a:gd name="T78" fmla="*/ 12 w 811"/>
                <a:gd name="T79" fmla="*/ 86 h 8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1"/>
                <a:gd name="T121" fmla="*/ 0 h 891"/>
                <a:gd name="T122" fmla="*/ 811 w 811"/>
                <a:gd name="T123" fmla="*/ 891 h 8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1" h="891">
                  <a:moveTo>
                    <a:pt x="0" y="230"/>
                  </a:moveTo>
                  <a:lnTo>
                    <a:pt x="3" y="228"/>
                  </a:lnTo>
                  <a:lnTo>
                    <a:pt x="9" y="222"/>
                  </a:lnTo>
                  <a:lnTo>
                    <a:pt x="19" y="214"/>
                  </a:lnTo>
                  <a:lnTo>
                    <a:pt x="33" y="203"/>
                  </a:lnTo>
                  <a:lnTo>
                    <a:pt x="50" y="192"/>
                  </a:lnTo>
                  <a:lnTo>
                    <a:pt x="72" y="182"/>
                  </a:lnTo>
                  <a:lnTo>
                    <a:pt x="97" y="172"/>
                  </a:lnTo>
                  <a:lnTo>
                    <a:pt x="126" y="165"/>
                  </a:lnTo>
                  <a:lnTo>
                    <a:pt x="158" y="162"/>
                  </a:lnTo>
                  <a:lnTo>
                    <a:pt x="194" y="163"/>
                  </a:lnTo>
                  <a:lnTo>
                    <a:pt x="234" y="169"/>
                  </a:lnTo>
                  <a:lnTo>
                    <a:pt x="277" y="182"/>
                  </a:lnTo>
                  <a:lnTo>
                    <a:pt x="323" y="202"/>
                  </a:lnTo>
                  <a:lnTo>
                    <a:pt x="373" y="231"/>
                  </a:lnTo>
                  <a:lnTo>
                    <a:pt x="426" y="269"/>
                  </a:lnTo>
                  <a:lnTo>
                    <a:pt x="482" y="317"/>
                  </a:lnTo>
                  <a:lnTo>
                    <a:pt x="486" y="320"/>
                  </a:lnTo>
                  <a:lnTo>
                    <a:pt x="495" y="328"/>
                  </a:lnTo>
                  <a:lnTo>
                    <a:pt x="510" y="341"/>
                  </a:lnTo>
                  <a:lnTo>
                    <a:pt x="529" y="358"/>
                  </a:lnTo>
                  <a:lnTo>
                    <a:pt x="551" y="380"/>
                  </a:lnTo>
                  <a:lnTo>
                    <a:pt x="577" y="406"/>
                  </a:lnTo>
                  <a:lnTo>
                    <a:pt x="603" y="436"/>
                  </a:lnTo>
                  <a:lnTo>
                    <a:pt x="630" y="472"/>
                  </a:lnTo>
                  <a:lnTo>
                    <a:pt x="656" y="511"/>
                  </a:lnTo>
                  <a:lnTo>
                    <a:pt x="680" y="555"/>
                  </a:lnTo>
                  <a:lnTo>
                    <a:pt x="703" y="601"/>
                  </a:lnTo>
                  <a:lnTo>
                    <a:pt x="722" y="653"/>
                  </a:lnTo>
                  <a:lnTo>
                    <a:pt x="737" y="707"/>
                  </a:lnTo>
                  <a:lnTo>
                    <a:pt x="747" y="764"/>
                  </a:lnTo>
                  <a:lnTo>
                    <a:pt x="751" y="826"/>
                  </a:lnTo>
                  <a:lnTo>
                    <a:pt x="747" y="891"/>
                  </a:lnTo>
                  <a:lnTo>
                    <a:pt x="751" y="886"/>
                  </a:lnTo>
                  <a:lnTo>
                    <a:pt x="761" y="872"/>
                  </a:lnTo>
                  <a:lnTo>
                    <a:pt x="774" y="849"/>
                  </a:lnTo>
                  <a:lnTo>
                    <a:pt x="787" y="818"/>
                  </a:lnTo>
                  <a:lnTo>
                    <a:pt x="800" y="778"/>
                  </a:lnTo>
                  <a:lnTo>
                    <a:pt x="809" y="729"/>
                  </a:lnTo>
                  <a:lnTo>
                    <a:pt x="811" y="670"/>
                  </a:lnTo>
                  <a:lnTo>
                    <a:pt x="804" y="603"/>
                  </a:lnTo>
                  <a:lnTo>
                    <a:pt x="804" y="601"/>
                  </a:lnTo>
                  <a:lnTo>
                    <a:pt x="802" y="593"/>
                  </a:lnTo>
                  <a:lnTo>
                    <a:pt x="801" y="580"/>
                  </a:lnTo>
                  <a:lnTo>
                    <a:pt x="798" y="563"/>
                  </a:lnTo>
                  <a:lnTo>
                    <a:pt x="793" y="542"/>
                  </a:lnTo>
                  <a:lnTo>
                    <a:pt x="787" y="518"/>
                  </a:lnTo>
                  <a:lnTo>
                    <a:pt x="779" y="490"/>
                  </a:lnTo>
                  <a:lnTo>
                    <a:pt x="769" y="459"/>
                  </a:lnTo>
                  <a:lnTo>
                    <a:pt x="755" y="427"/>
                  </a:lnTo>
                  <a:lnTo>
                    <a:pt x="738" y="392"/>
                  </a:lnTo>
                  <a:lnTo>
                    <a:pt x="718" y="355"/>
                  </a:lnTo>
                  <a:lnTo>
                    <a:pt x="695" y="317"/>
                  </a:lnTo>
                  <a:lnTo>
                    <a:pt x="668" y="278"/>
                  </a:lnTo>
                  <a:lnTo>
                    <a:pt x="635" y="239"/>
                  </a:lnTo>
                  <a:lnTo>
                    <a:pt x="599" y="200"/>
                  </a:lnTo>
                  <a:lnTo>
                    <a:pt x="557" y="161"/>
                  </a:lnTo>
                  <a:lnTo>
                    <a:pt x="555" y="159"/>
                  </a:lnTo>
                  <a:lnTo>
                    <a:pt x="548" y="152"/>
                  </a:lnTo>
                  <a:lnTo>
                    <a:pt x="536" y="141"/>
                  </a:lnTo>
                  <a:lnTo>
                    <a:pt x="521" y="128"/>
                  </a:lnTo>
                  <a:lnTo>
                    <a:pt x="502" y="111"/>
                  </a:lnTo>
                  <a:lnTo>
                    <a:pt x="480" y="95"/>
                  </a:lnTo>
                  <a:lnTo>
                    <a:pt x="456" y="77"/>
                  </a:lnTo>
                  <a:lnTo>
                    <a:pt x="428" y="60"/>
                  </a:lnTo>
                  <a:lnTo>
                    <a:pt x="399" y="43"/>
                  </a:lnTo>
                  <a:lnTo>
                    <a:pt x="368" y="28"/>
                  </a:lnTo>
                  <a:lnTo>
                    <a:pt x="336" y="16"/>
                  </a:lnTo>
                  <a:lnTo>
                    <a:pt x="302" y="7"/>
                  </a:lnTo>
                  <a:lnTo>
                    <a:pt x="269" y="1"/>
                  </a:lnTo>
                  <a:lnTo>
                    <a:pt x="236" y="0"/>
                  </a:lnTo>
                  <a:lnTo>
                    <a:pt x="202" y="5"/>
                  </a:lnTo>
                  <a:lnTo>
                    <a:pt x="169" y="16"/>
                  </a:lnTo>
                  <a:lnTo>
                    <a:pt x="164" y="18"/>
                  </a:lnTo>
                  <a:lnTo>
                    <a:pt x="150" y="25"/>
                  </a:lnTo>
                  <a:lnTo>
                    <a:pt x="131" y="39"/>
                  </a:lnTo>
                  <a:lnTo>
                    <a:pt x="106" y="58"/>
                  </a:lnTo>
                  <a:lnTo>
                    <a:pt x="80" y="87"/>
                  </a:lnTo>
                  <a:lnTo>
                    <a:pt x="51" y="124"/>
                  </a:lnTo>
                  <a:lnTo>
                    <a:pt x="25" y="171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2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8" name="Freeform 157"/>
            <p:cNvSpPr>
              <a:spLocks/>
            </p:cNvSpPr>
            <p:nvPr/>
          </p:nvSpPr>
          <p:spPr bwMode="auto">
            <a:xfrm>
              <a:off x="4573" y="1498"/>
              <a:ext cx="60" cy="88"/>
            </a:xfrm>
            <a:custGeom>
              <a:avLst/>
              <a:gdLst>
                <a:gd name="T0" fmla="*/ 26 w 120"/>
                <a:gd name="T1" fmla="*/ 0 h 175"/>
                <a:gd name="T2" fmla="*/ 0 w 120"/>
                <a:gd name="T3" fmla="*/ 49 h 175"/>
                <a:gd name="T4" fmla="*/ 43 w 120"/>
                <a:gd name="T5" fmla="*/ 88 h 175"/>
                <a:gd name="T6" fmla="*/ 60 w 120"/>
                <a:gd name="T7" fmla="*/ 28 h 175"/>
                <a:gd name="T8" fmla="*/ 26 w 120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75"/>
                <a:gd name="T17" fmla="*/ 120 w 120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75">
                  <a:moveTo>
                    <a:pt x="52" y="0"/>
                  </a:moveTo>
                  <a:lnTo>
                    <a:pt x="0" y="98"/>
                  </a:lnTo>
                  <a:lnTo>
                    <a:pt x="86" y="175"/>
                  </a:lnTo>
                  <a:lnTo>
                    <a:pt x="120" y="5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C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49" name="Freeform 158"/>
            <p:cNvSpPr>
              <a:spLocks/>
            </p:cNvSpPr>
            <p:nvPr/>
          </p:nvSpPr>
          <p:spPr bwMode="auto">
            <a:xfrm>
              <a:off x="4400" y="1906"/>
              <a:ext cx="62" cy="86"/>
            </a:xfrm>
            <a:custGeom>
              <a:avLst/>
              <a:gdLst>
                <a:gd name="T0" fmla="*/ 27 w 122"/>
                <a:gd name="T1" fmla="*/ 0 h 172"/>
                <a:gd name="T2" fmla="*/ 0 w 122"/>
                <a:gd name="T3" fmla="*/ 49 h 172"/>
                <a:gd name="T4" fmla="*/ 43 w 122"/>
                <a:gd name="T5" fmla="*/ 86 h 172"/>
                <a:gd name="T6" fmla="*/ 62 w 122"/>
                <a:gd name="T7" fmla="*/ 28 h 172"/>
                <a:gd name="T8" fmla="*/ 27 w 122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2"/>
                <a:gd name="T17" fmla="*/ 122 w 122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2">
                  <a:moveTo>
                    <a:pt x="54" y="0"/>
                  </a:moveTo>
                  <a:lnTo>
                    <a:pt x="0" y="97"/>
                  </a:lnTo>
                  <a:lnTo>
                    <a:pt x="84" y="172"/>
                  </a:lnTo>
                  <a:lnTo>
                    <a:pt x="122" y="5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C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0" name="Freeform 159"/>
            <p:cNvSpPr>
              <a:spLocks/>
            </p:cNvSpPr>
            <p:nvPr/>
          </p:nvSpPr>
          <p:spPr bwMode="auto">
            <a:xfrm>
              <a:off x="4663" y="1575"/>
              <a:ext cx="73" cy="196"/>
            </a:xfrm>
            <a:custGeom>
              <a:avLst/>
              <a:gdLst>
                <a:gd name="T0" fmla="*/ 71 w 148"/>
                <a:gd name="T1" fmla="*/ 196 h 393"/>
                <a:gd name="T2" fmla="*/ 72 w 148"/>
                <a:gd name="T3" fmla="*/ 191 h 393"/>
                <a:gd name="T4" fmla="*/ 73 w 148"/>
                <a:gd name="T5" fmla="*/ 178 h 393"/>
                <a:gd name="T6" fmla="*/ 73 w 148"/>
                <a:gd name="T7" fmla="*/ 158 h 393"/>
                <a:gd name="T8" fmla="*/ 70 w 148"/>
                <a:gd name="T9" fmla="*/ 132 h 393"/>
                <a:gd name="T10" fmla="*/ 63 w 148"/>
                <a:gd name="T11" fmla="*/ 102 h 393"/>
                <a:gd name="T12" fmla="*/ 51 w 148"/>
                <a:gd name="T13" fmla="*/ 69 h 393"/>
                <a:gd name="T14" fmla="*/ 33 w 148"/>
                <a:gd name="T15" fmla="*/ 35 h 393"/>
                <a:gd name="T16" fmla="*/ 6 w 148"/>
                <a:gd name="T17" fmla="*/ 0 h 393"/>
                <a:gd name="T18" fmla="*/ 0 w 148"/>
                <a:gd name="T19" fmla="*/ 16 h 393"/>
                <a:gd name="T20" fmla="*/ 2 w 148"/>
                <a:gd name="T21" fmla="*/ 19 h 393"/>
                <a:gd name="T22" fmla="*/ 8 w 148"/>
                <a:gd name="T23" fmla="*/ 26 h 393"/>
                <a:gd name="T24" fmla="*/ 18 w 148"/>
                <a:gd name="T25" fmla="*/ 38 h 393"/>
                <a:gd name="T26" fmla="*/ 29 w 148"/>
                <a:gd name="T27" fmla="*/ 57 h 393"/>
                <a:gd name="T28" fmla="*/ 40 w 148"/>
                <a:gd name="T29" fmla="*/ 81 h 393"/>
                <a:gd name="T30" fmla="*/ 52 w 148"/>
                <a:gd name="T31" fmla="*/ 113 h 393"/>
                <a:gd name="T32" fmla="*/ 63 w 148"/>
                <a:gd name="T33" fmla="*/ 151 h 393"/>
                <a:gd name="T34" fmla="*/ 71 w 148"/>
                <a:gd name="T35" fmla="*/ 196 h 3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"/>
                <a:gd name="T55" fmla="*/ 0 h 393"/>
                <a:gd name="T56" fmla="*/ 148 w 148"/>
                <a:gd name="T57" fmla="*/ 393 h 3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" h="393">
                  <a:moveTo>
                    <a:pt x="144" y="393"/>
                  </a:moveTo>
                  <a:lnTo>
                    <a:pt x="145" y="383"/>
                  </a:lnTo>
                  <a:lnTo>
                    <a:pt x="148" y="357"/>
                  </a:lnTo>
                  <a:lnTo>
                    <a:pt x="147" y="317"/>
                  </a:lnTo>
                  <a:lnTo>
                    <a:pt x="141" y="265"/>
                  </a:lnTo>
                  <a:lnTo>
                    <a:pt x="128" y="205"/>
                  </a:lnTo>
                  <a:lnTo>
                    <a:pt x="104" y="139"/>
                  </a:lnTo>
                  <a:lnTo>
                    <a:pt x="66" y="70"/>
                  </a:lnTo>
                  <a:lnTo>
                    <a:pt x="12" y="0"/>
                  </a:lnTo>
                  <a:lnTo>
                    <a:pt x="0" y="33"/>
                  </a:lnTo>
                  <a:lnTo>
                    <a:pt x="5" y="38"/>
                  </a:lnTo>
                  <a:lnTo>
                    <a:pt x="17" y="53"/>
                  </a:lnTo>
                  <a:lnTo>
                    <a:pt x="36" y="77"/>
                  </a:lnTo>
                  <a:lnTo>
                    <a:pt x="58" y="114"/>
                  </a:lnTo>
                  <a:lnTo>
                    <a:pt x="82" y="163"/>
                  </a:lnTo>
                  <a:lnTo>
                    <a:pt x="106" y="226"/>
                  </a:lnTo>
                  <a:lnTo>
                    <a:pt x="127" y="302"/>
                  </a:lnTo>
                  <a:lnTo>
                    <a:pt x="144" y="393"/>
                  </a:lnTo>
                  <a:close/>
                </a:path>
              </a:pathLst>
            </a:custGeom>
            <a:solidFill>
              <a:srgbClr val="FF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1" name="Freeform 160"/>
            <p:cNvSpPr>
              <a:spLocks/>
            </p:cNvSpPr>
            <p:nvPr/>
          </p:nvSpPr>
          <p:spPr bwMode="auto">
            <a:xfrm>
              <a:off x="4291" y="1719"/>
              <a:ext cx="82" cy="189"/>
            </a:xfrm>
            <a:custGeom>
              <a:avLst/>
              <a:gdLst>
                <a:gd name="T0" fmla="*/ 1 w 164"/>
                <a:gd name="T1" fmla="*/ 0 h 376"/>
                <a:gd name="T2" fmla="*/ 0 w 164"/>
                <a:gd name="T3" fmla="*/ 5 h 376"/>
                <a:gd name="T4" fmla="*/ 0 w 164"/>
                <a:gd name="T5" fmla="*/ 18 h 376"/>
                <a:gd name="T6" fmla="*/ 1 w 164"/>
                <a:gd name="T7" fmla="*/ 38 h 376"/>
                <a:gd name="T8" fmla="*/ 6 w 164"/>
                <a:gd name="T9" fmla="*/ 64 h 376"/>
                <a:gd name="T10" fmla="*/ 14 w 164"/>
                <a:gd name="T11" fmla="*/ 93 h 376"/>
                <a:gd name="T12" fmla="*/ 28 w 164"/>
                <a:gd name="T13" fmla="*/ 125 h 376"/>
                <a:gd name="T14" fmla="*/ 49 w 164"/>
                <a:gd name="T15" fmla="*/ 157 h 376"/>
                <a:gd name="T16" fmla="*/ 77 w 164"/>
                <a:gd name="T17" fmla="*/ 189 h 376"/>
                <a:gd name="T18" fmla="*/ 82 w 164"/>
                <a:gd name="T19" fmla="*/ 172 h 376"/>
                <a:gd name="T20" fmla="*/ 80 w 164"/>
                <a:gd name="T21" fmla="*/ 170 h 376"/>
                <a:gd name="T22" fmla="*/ 73 w 164"/>
                <a:gd name="T23" fmla="*/ 163 h 376"/>
                <a:gd name="T24" fmla="*/ 63 w 164"/>
                <a:gd name="T25" fmla="*/ 152 h 376"/>
                <a:gd name="T26" fmla="*/ 51 w 164"/>
                <a:gd name="T27" fmla="*/ 135 h 376"/>
                <a:gd name="T28" fmla="*/ 38 w 164"/>
                <a:gd name="T29" fmla="*/ 112 h 376"/>
                <a:gd name="T30" fmla="*/ 24 w 164"/>
                <a:gd name="T31" fmla="*/ 82 h 376"/>
                <a:gd name="T32" fmla="*/ 12 w 164"/>
                <a:gd name="T33" fmla="*/ 45 h 376"/>
                <a:gd name="T34" fmla="*/ 1 w 164"/>
                <a:gd name="T35" fmla="*/ 0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376"/>
                <a:gd name="T56" fmla="*/ 164 w 164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376">
                  <a:moveTo>
                    <a:pt x="1" y="0"/>
                  </a:moveTo>
                  <a:lnTo>
                    <a:pt x="0" y="9"/>
                  </a:lnTo>
                  <a:lnTo>
                    <a:pt x="0" y="36"/>
                  </a:lnTo>
                  <a:lnTo>
                    <a:pt x="2" y="76"/>
                  </a:lnTo>
                  <a:lnTo>
                    <a:pt x="11" y="127"/>
                  </a:lnTo>
                  <a:lnTo>
                    <a:pt x="28" y="185"/>
                  </a:lnTo>
                  <a:lnTo>
                    <a:pt x="55" y="249"/>
                  </a:lnTo>
                  <a:lnTo>
                    <a:pt x="97" y="313"/>
                  </a:lnTo>
                  <a:lnTo>
                    <a:pt x="154" y="376"/>
                  </a:lnTo>
                  <a:lnTo>
                    <a:pt x="164" y="342"/>
                  </a:lnTo>
                  <a:lnTo>
                    <a:pt x="159" y="338"/>
                  </a:lnTo>
                  <a:lnTo>
                    <a:pt x="145" y="325"/>
                  </a:lnTo>
                  <a:lnTo>
                    <a:pt x="126" y="303"/>
                  </a:lnTo>
                  <a:lnTo>
                    <a:pt x="101" y="268"/>
                  </a:lnTo>
                  <a:lnTo>
                    <a:pt x="75" y="222"/>
                  </a:lnTo>
                  <a:lnTo>
                    <a:pt x="48" y="163"/>
                  </a:lnTo>
                  <a:lnTo>
                    <a:pt x="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2" name="Freeform 161"/>
            <p:cNvSpPr>
              <a:spLocks/>
            </p:cNvSpPr>
            <p:nvPr/>
          </p:nvSpPr>
          <p:spPr bwMode="auto">
            <a:xfrm>
              <a:off x="4368" y="1440"/>
              <a:ext cx="136" cy="67"/>
            </a:xfrm>
            <a:custGeom>
              <a:avLst/>
              <a:gdLst>
                <a:gd name="T0" fmla="*/ 136 w 271"/>
                <a:gd name="T1" fmla="*/ 6 h 133"/>
                <a:gd name="T2" fmla="*/ 117 w 271"/>
                <a:gd name="T3" fmla="*/ 51 h 133"/>
                <a:gd name="T4" fmla="*/ 117 w 271"/>
                <a:gd name="T5" fmla="*/ 50 h 133"/>
                <a:gd name="T6" fmla="*/ 115 w 271"/>
                <a:gd name="T7" fmla="*/ 50 h 133"/>
                <a:gd name="T8" fmla="*/ 112 w 271"/>
                <a:gd name="T9" fmla="*/ 48 h 133"/>
                <a:gd name="T10" fmla="*/ 108 w 271"/>
                <a:gd name="T11" fmla="*/ 47 h 133"/>
                <a:gd name="T12" fmla="*/ 102 w 271"/>
                <a:gd name="T13" fmla="*/ 45 h 133"/>
                <a:gd name="T14" fmla="*/ 97 w 271"/>
                <a:gd name="T15" fmla="*/ 44 h 133"/>
                <a:gd name="T16" fmla="*/ 90 w 271"/>
                <a:gd name="T17" fmla="*/ 43 h 133"/>
                <a:gd name="T18" fmla="*/ 82 w 271"/>
                <a:gd name="T19" fmla="*/ 43 h 133"/>
                <a:gd name="T20" fmla="*/ 74 w 271"/>
                <a:gd name="T21" fmla="*/ 42 h 133"/>
                <a:gd name="T22" fmla="*/ 64 w 271"/>
                <a:gd name="T23" fmla="*/ 43 h 133"/>
                <a:gd name="T24" fmla="*/ 55 w 271"/>
                <a:gd name="T25" fmla="*/ 44 h 133"/>
                <a:gd name="T26" fmla="*/ 44 w 271"/>
                <a:gd name="T27" fmla="*/ 46 h 133"/>
                <a:gd name="T28" fmla="*/ 34 w 271"/>
                <a:gd name="T29" fmla="*/ 50 h 133"/>
                <a:gd name="T30" fmla="*/ 23 w 271"/>
                <a:gd name="T31" fmla="*/ 54 h 133"/>
                <a:gd name="T32" fmla="*/ 12 w 271"/>
                <a:gd name="T33" fmla="*/ 59 h 133"/>
                <a:gd name="T34" fmla="*/ 0 w 271"/>
                <a:gd name="T35" fmla="*/ 67 h 133"/>
                <a:gd name="T36" fmla="*/ 1 w 271"/>
                <a:gd name="T37" fmla="*/ 66 h 133"/>
                <a:gd name="T38" fmla="*/ 2 w 271"/>
                <a:gd name="T39" fmla="*/ 63 h 133"/>
                <a:gd name="T40" fmla="*/ 5 w 271"/>
                <a:gd name="T41" fmla="*/ 59 h 133"/>
                <a:gd name="T42" fmla="*/ 8 w 271"/>
                <a:gd name="T43" fmla="*/ 54 h 133"/>
                <a:gd name="T44" fmla="*/ 13 w 271"/>
                <a:gd name="T45" fmla="*/ 47 h 133"/>
                <a:gd name="T46" fmla="*/ 18 w 271"/>
                <a:gd name="T47" fmla="*/ 40 h 133"/>
                <a:gd name="T48" fmla="*/ 25 w 271"/>
                <a:gd name="T49" fmla="*/ 33 h 133"/>
                <a:gd name="T50" fmla="*/ 33 w 271"/>
                <a:gd name="T51" fmla="*/ 26 h 133"/>
                <a:gd name="T52" fmla="*/ 41 w 271"/>
                <a:gd name="T53" fmla="*/ 19 h 133"/>
                <a:gd name="T54" fmla="*/ 52 w 271"/>
                <a:gd name="T55" fmla="*/ 13 h 133"/>
                <a:gd name="T56" fmla="*/ 63 w 271"/>
                <a:gd name="T57" fmla="*/ 7 h 133"/>
                <a:gd name="T58" fmla="*/ 75 w 271"/>
                <a:gd name="T59" fmla="*/ 3 h 133"/>
                <a:gd name="T60" fmla="*/ 88 w 271"/>
                <a:gd name="T61" fmla="*/ 1 h 133"/>
                <a:gd name="T62" fmla="*/ 103 w 271"/>
                <a:gd name="T63" fmla="*/ 0 h 133"/>
                <a:gd name="T64" fmla="*/ 119 w 271"/>
                <a:gd name="T65" fmla="*/ 2 h 133"/>
                <a:gd name="T66" fmla="*/ 136 w 271"/>
                <a:gd name="T67" fmla="*/ 6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133"/>
                <a:gd name="T104" fmla="*/ 271 w 271"/>
                <a:gd name="T105" fmla="*/ 133 h 1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133">
                  <a:moveTo>
                    <a:pt x="271" y="11"/>
                  </a:moveTo>
                  <a:lnTo>
                    <a:pt x="234" y="101"/>
                  </a:lnTo>
                  <a:lnTo>
                    <a:pt x="233" y="100"/>
                  </a:lnTo>
                  <a:lnTo>
                    <a:pt x="230" y="99"/>
                  </a:lnTo>
                  <a:lnTo>
                    <a:pt x="223" y="96"/>
                  </a:lnTo>
                  <a:lnTo>
                    <a:pt x="215" y="94"/>
                  </a:lnTo>
                  <a:lnTo>
                    <a:pt x="204" y="90"/>
                  </a:lnTo>
                  <a:lnTo>
                    <a:pt x="193" y="88"/>
                  </a:lnTo>
                  <a:lnTo>
                    <a:pt x="179" y="86"/>
                  </a:lnTo>
                  <a:lnTo>
                    <a:pt x="163" y="85"/>
                  </a:lnTo>
                  <a:lnTo>
                    <a:pt x="147" y="84"/>
                  </a:lnTo>
                  <a:lnTo>
                    <a:pt x="128" y="85"/>
                  </a:lnTo>
                  <a:lnTo>
                    <a:pt x="109" y="87"/>
                  </a:lnTo>
                  <a:lnTo>
                    <a:pt x="88" y="92"/>
                  </a:lnTo>
                  <a:lnTo>
                    <a:pt x="67" y="99"/>
                  </a:lnTo>
                  <a:lnTo>
                    <a:pt x="45" y="107"/>
                  </a:lnTo>
                  <a:lnTo>
                    <a:pt x="23" y="118"/>
                  </a:lnTo>
                  <a:lnTo>
                    <a:pt x="0" y="133"/>
                  </a:lnTo>
                  <a:lnTo>
                    <a:pt x="1" y="131"/>
                  </a:lnTo>
                  <a:lnTo>
                    <a:pt x="4" y="125"/>
                  </a:lnTo>
                  <a:lnTo>
                    <a:pt x="10" y="117"/>
                  </a:lnTo>
                  <a:lnTo>
                    <a:pt x="16" y="107"/>
                  </a:lnTo>
                  <a:lnTo>
                    <a:pt x="25" y="94"/>
                  </a:lnTo>
                  <a:lnTo>
                    <a:pt x="36" y="80"/>
                  </a:lnTo>
                  <a:lnTo>
                    <a:pt x="50" y="65"/>
                  </a:lnTo>
                  <a:lnTo>
                    <a:pt x="65" y="51"/>
                  </a:lnTo>
                  <a:lnTo>
                    <a:pt x="82" y="38"/>
                  </a:lnTo>
                  <a:lnTo>
                    <a:pt x="103" y="25"/>
                  </a:lnTo>
                  <a:lnTo>
                    <a:pt x="125" y="14"/>
                  </a:lnTo>
                  <a:lnTo>
                    <a:pt x="149" y="6"/>
                  </a:lnTo>
                  <a:lnTo>
                    <a:pt x="175" y="2"/>
                  </a:lnTo>
                  <a:lnTo>
                    <a:pt x="205" y="0"/>
                  </a:lnTo>
                  <a:lnTo>
                    <a:pt x="237" y="3"/>
                  </a:lnTo>
                  <a:lnTo>
                    <a:pt x="271" y="11"/>
                  </a:lnTo>
                  <a:close/>
                </a:path>
              </a:pathLst>
            </a:custGeom>
            <a:solidFill>
              <a:srgbClr val="BC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3" name="Freeform 162"/>
            <p:cNvSpPr>
              <a:spLocks/>
            </p:cNvSpPr>
            <p:nvPr/>
          </p:nvSpPr>
          <p:spPr bwMode="auto">
            <a:xfrm>
              <a:off x="4583" y="1949"/>
              <a:ext cx="118" cy="81"/>
            </a:xfrm>
            <a:custGeom>
              <a:avLst/>
              <a:gdLst>
                <a:gd name="T0" fmla="*/ 118 w 236"/>
                <a:gd name="T1" fmla="*/ 0 h 163"/>
                <a:gd name="T2" fmla="*/ 118 w 236"/>
                <a:gd name="T3" fmla="*/ 0 h 163"/>
                <a:gd name="T4" fmla="*/ 116 w 236"/>
                <a:gd name="T5" fmla="*/ 2 h 163"/>
                <a:gd name="T6" fmla="*/ 113 w 236"/>
                <a:gd name="T7" fmla="*/ 4 h 163"/>
                <a:gd name="T8" fmla="*/ 109 w 236"/>
                <a:gd name="T9" fmla="*/ 8 h 163"/>
                <a:gd name="T10" fmla="*/ 104 w 236"/>
                <a:gd name="T11" fmla="*/ 12 h 163"/>
                <a:gd name="T12" fmla="*/ 98 w 236"/>
                <a:gd name="T13" fmla="*/ 16 h 163"/>
                <a:gd name="T14" fmla="*/ 92 w 236"/>
                <a:gd name="T15" fmla="*/ 21 h 163"/>
                <a:gd name="T16" fmla="*/ 84 w 236"/>
                <a:gd name="T17" fmla="*/ 25 h 163"/>
                <a:gd name="T18" fmla="*/ 77 w 236"/>
                <a:gd name="T19" fmla="*/ 29 h 163"/>
                <a:gd name="T20" fmla="*/ 69 w 236"/>
                <a:gd name="T21" fmla="*/ 33 h 163"/>
                <a:gd name="T22" fmla="*/ 60 w 236"/>
                <a:gd name="T23" fmla="*/ 37 h 163"/>
                <a:gd name="T24" fmla="*/ 52 w 236"/>
                <a:gd name="T25" fmla="*/ 40 h 163"/>
                <a:gd name="T26" fmla="*/ 43 w 236"/>
                <a:gd name="T27" fmla="*/ 42 h 163"/>
                <a:gd name="T28" fmla="*/ 34 w 236"/>
                <a:gd name="T29" fmla="*/ 43 h 163"/>
                <a:gd name="T30" fmla="*/ 26 w 236"/>
                <a:gd name="T31" fmla="*/ 43 h 163"/>
                <a:gd name="T32" fmla="*/ 17 w 236"/>
                <a:gd name="T33" fmla="*/ 41 h 163"/>
                <a:gd name="T34" fmla="*/ 0 w 236"/>
                <a:gd name="T35" fmla="*/ 80 h 163"/>
                <a:gd name="T36" fmla="*/ 1 w 236"/>
                <a:gd name="T37" fmla="*/ 80 h 163"/>
                <a:gd name="T38" fmla="*/ 3 w 236"/>
                <a:gd name="T39" fmla="*/ 81 h 163"/>
                <a:gd name="T40" fmla="*/ 6 w 236"/>
                <a:gd name="T41" fmla="*/ 81 h 163"/>
                <a:gd name="T42" fmla="*/ 11 w 236"/>
                <a:gd name="T43" fmla="*/ 81 h 163"/>
                <a:gd name="T44" fmla="*/ 16 w 236"/>
                <a:gd name="T45" fmla="*/ 81 h 163"/>
                <a:gd name="T46" fmla="*/ 22 w 236"/>
                <a:gd name="T47" fmla="*/ 80 h 163"/>
                <a:gd name="T48" fmla="*/ 29 w 236"/>
                <a:gd name="T49" fmla="*/ 78 h 163"/>
                <a:gd name="T50" fmla="*/ 37 w 236"/>
                <a:gd name="T51" fmla="*/ 75 h 163"/>
                <a:gd name="T52" fmla="*/ 46 w 236"/>
                <a:gd name="T53" fmla="*/ 72 h 163"/>
                <a:gd name="T54" fmla="*/ 55 w 236"/>
                <a:gd name="T55" fmla="*/ 67 h 163"/>
                <a:gd name="T56" fmla="*/ 65 w 236"/>
                <a:gd name="T57" fmla="*/ 60 h 163"/>
                <a:gd name="T58" fmla="*/ 75 w 236"/>
                <a:gd name="T59" fmla="*/ 52 h 163"/>
                <a:gd name="T60" fmla="*/ 86 w 236"/>
                <a:gd name="T61" fmla="*/ 42 h 163"/>
                <a:gd name="T62" fmla="*/ 97 w 236"/>
                <a:gd name="T63" fmla="*/ 30 h 163"/>
                <a:gd name="T64" fmla="*/ 107 w 236"/>
                <a:gd name="T65" fmla="*/ 17 h 163"/>
                <a:gd name="T66" fmla="*/ 118 w 236"/>
                <a:gd name="T67" fmla="*/ 0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6"/>
                <a:gd name="T103" fmla="*/ 0 h 163"/>
                <a:gd name="T104" fmla="*/ 236 w 236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6" h="163">
                  <a:moveTo>
                    <a:pt x="236" y="0"/>
                  </a:moveTo>
                  <a:lnTo>
                    <a:pt x="235" y="1"/>
                  </a:lnTo>
                  <a:lnTo>
                    <a:pt x="232" y="5"/>
                  </a:lnTo>
                  <a:lnTo>
                    <a:pt x="225" y="9"/>
                  </a:lnTo>
                  <a:lnTo>
                    <a:pt x="217" y="16"/>
                  </a:lnTo>
                  <a:lnTo>
                    <a:pt x="208" y="24"/>
                  </a:lnTo>
                  <a:lnTo>
                    <a:pt x="196" y="32"/>
                  </a:lnTo>
                  <a:lnTo>
                    <a:pt x="183" y="42"/>
                  </a:lnTo>
                  <a:lnTo>
                    <a:pt x="168" y="51"/>
                  </a:lnTo>
                  <a:lnTo>
                    <a:pt x="153" y="59"/>
                  </a:lnTo>
                  <a:lnTo>
                    <a:pt x="137" y="67"/>
                  </a:lnTo>
                  <a:lnTo>
                    <a:pt x="120" y="75"/>
                  </a:lnTo>
                  <a:lnTo>
                    <a:pt x="103" y="81"/>
                  </a:lnTo>
                  <a:lnTo>
                    <a:pt x="85" y="84"/>
                  </a:lnTo>
                  <a:lnTo>
                    <a:pt x="68" y="87"/>
                  </a:lnTo>
                  <a:lnTo>
                    <a:pt x="51" y="87"/>
                  </a:lnTo>
                  <a:lnTo>
                    <a:pt x="34" y="83"/>
                  </a:lnTo>
                  <a:lnTo>
                    <a:pt x="0" y="161"/>
                  </a:lnTo>
                  <a:lnTo>
                    <a:pt x="1" y="161"/>
                  </a:lnTo>
                  <a:lnTo>
                    <a:pt x="6" y="163"/>
                  </a:lnTo>
                  <a:lnTo>
                    <a:pt x="12" y="163"/>
                  </a:lnTo>
                  <a:lnTo>
                    <a:pt x="21" y="163"/>
                  </a:lnTo>
                  <a:lnTo>
                    <a:pt x="31" y="163"/>
                  </a:lnTo>
                  <a:lnTo>
                    <a:pt x="44" y="160"/>
                  </a:lnTo>
                  <a:lnTo>
                    <a:pt x="58" y="157"/>
                  </a:lnTo>
                  <a:lnTo>
                    <a:pt x="74" y="151"/>
                  </a:lnTo>
                  <a:lnTo>
                    <a:pt x="91" y="144"/>
                  </a:lnTo>
                  <a:lnTo>
                    <a:pt x="110" y="134"/>
                  </a:lnTo>
                  <a:lnTo>
                    <a:pt x="129" y="121"/>
                  </a:lnTo>
                  <a:lnTo>
                    <a:pt x="150" y="105"/>
                  </a:lnTo>
                  <a:lnTo>
                    <a:pt x="171" y="85"/>
                  </a:lnTo>
                  <a:lnTo>
                    <a:pt x="193" y="61"/>
                  </a:lnTo>
                  <a:lnTo>
                    <a:pt x="21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C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4" name="Freeform 163"/>
            <p:cNvSpPr>
              <a:spLocks/>
            </p:cNvSpPr>
            <p:nvPr/>
          </p:nvSpPr>
          <p:spPr bwMode="auto">
            <a:xfrm>
              <a:off x="4136" y="1440"/>
              <a:ext cx="156" cy="195"/>
            </a:xfrm>
            <a:custGeom>
              <a:avLst/>
              <a:gdLst>
                <a:gd name="T0" fmla="*/ 26 w 312"/>
                <a:gd name="T1" fmla="*/ 195 h 389"/>
                <a:gd name="T2" fmla="*/ 151 w 312"/>
                <a:gd name="T3" fmla="*/ 169 h 389"/>
                <a:gd name="T4" fmla="*/ 156 w 312"/>
                <a:gd name="T5" fmla="*/ 138 h 389"/>
                <a:gd name="T6" fmla="*/ 92 w 312"/>
                <a:gd name="T7" fmla="*/ 6 h 389"/>
                <a:gd name="T8" fmla="*/ 57 w 312"/>
                <a:gd name="T9" fmla="*/ 0 h 389"/>
                <a:gd name="T10" fmla="*/ 24 w 312"/>
                <a:gd name="T11" fmla="*/ 42 h 389"/>
                <a:gd name="T12" fmla="*/ 0 w 312"/>
                <a:gd name="T13" fmla="*/ 112 h 389"/>
                <a:gd name="T14" fmla="*/ 1 w 312"/>
                <a:gd name="T15" fmla="*/ 174 h 389"/>
                <a:gd name="T16" fmla="*/ 26 w 312"/>
                <a:gd name="T17" fmla="*/ 195 h 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89"/>
                <a:gd name="T29" fmla="*/ 312 w 312"/>
                <a:gd name="T30" fmla="*/ 389 h 3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89">
                  <a:moveTo>
                    <a:pt x="51" y="389"/>
                  </a:moveTo>
                  <a:lnTo>
                    <a:pt x="301" y="337"/>
                  </a:lnTo>
                  <a:lnTo>
                    <a:pt x="312" y="276"/>
                  </a:lnTo>
                  <a:lnTo>
                    <a:pt x="183" y="12"/>
                  </a:lnTo>
                  <a:lnTo>
                    <a:pt x="113" y="0"/>
                  </a:lnTo>
                  <a:lnTo>
                    <a:pt x="47" y="84"/>
                  </a:lnTo>
                  <a:lnTo>
                    <a:pt x="0" y="224"/>
                  </a:lnTo>
                  <a:lnTo>
                    <a:pt x="1" y="347"/>
                  </a:lnTo>
                  <a:lnTo>
                    <a:pt x="51" y="3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5" name="Freeform 164"/>
            <p:cNvSpPr>
              <a:spLocks/>
            </p:cNvSpPr>
            <p:nvPr/>
          </p:nvSpPr>
          <p:spPr bwMode="auto">
            <a:xfrm>
              <a:off x="4233" y="1471"/>
              <a:ext cx="43" cy="84"/>
            </a:xfrm>
            <a:custGeom>
              <a:avLst/>
              <a:gdLst>
                <a:gd name="T0" fmla="*/ 0 w 85"/>
                <a:gd name="T1" fmla="*/ 0 h 167"/>
                <a:gd name="T2" fmla="*/ 43 w 85"/>
                <a:gd name="T3" fmla="*/ 84 h 167"/>
                <a:gd name="T4" fmla="*/ 1 w 85"/>
                <a:gd name="T5" fmla="*/ 28 h 167"/>
                <a:gd name="T6" fmla="*/ 0 w 85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67"/>
                <a:gd name="T14" fmla="*/ 85 w 85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67">
                  <a:moveTo>
                    <a:pt x="0" y="0"/>
                  </a:moveTo>
                  <a:lnTo>
                    <a:pt x="85" y="167"/>
                  </a:lnTo>
                  <a:lnTo>
                    <a:pt x="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6" name="Freeform 165"/>
            <p:cNvSpPr>
              <a:spLocks/>
            </p:cNvSpPr>
            <p:nvPr/>
          </p:nvSpPr>
          <p:spPr bwMode="auto">
            <a:xfrm>
              <a:off x="4190" y="1602"/>
              <a:ext cx="86" cy="22"/>
            </a:xfrm>
            <a:custGeom>
              <a:avLst/>
              <a:gdLst>
                <a:gd name="T0" fmla="*/ 22 w 173"/>
                <a:gd name="T1" fmla="*/ 0 h 44"/>
                <a:gd name="T2" fmla="*/ 86 w 173"/>
                <a:gd name="T3" fmla="*/ 2 h 44"/>
                <a:gd name="T4" fmla="*/ 0 w 173"/>
                <a:gd name="T5" fmla="*/ 22 h 44"/>
                <a:gd name="T6" fmla="*/ 22 w 173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44"/>
                <a:gd name="T14" fmla="*/ 173 w 17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44">
                  <a:moveTo>
                    <a:pt x="44" y="0"/>
                  </a:moveTo>
                  <a:lnTo>
                    <a:pt x="173" y="4"/>
                  </a:lnTo>
                  <a:lnTo>
                    <a:pt x="0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7" name="Freeform 166"/>
            <p:cNvSpPr>
              <a:spLocks/>
            </p:cNvSpPr>
            <p:nvPr/>
          </p:nvSpPr>
          <p:spPr bwMode="auto">
            <a:xfrm>
              <a:off x="4142" y="1461"/>
              <a:ext cx="55" cy="145"/>
            </a:xfrm>
            <a:custGeom>
              <a:avLst/>
              <a:gdLst>
                <a:gd name="T0" fmla="*/ 24 w 109"/>
                <a:gd name="T1" fmla="*/ 28 h 290"/>
                <a:gd name="T2" fmla="*/ 0 w 109"/>
                <a:gd name="T3" fmla="*/ 95 h 290"/>
                <a:gd name="T4" fmla="*/ 5 w 109"/>
                <a:gd name="T5" fmla="*/ 145 h 290"/>
                <a:gd name="T6" fmla="*/ 32 w 109"/>
                <a:gd name="T7" fmla="*/ 111 h 290"/>
                <a:gd name="T8" fmla="*/ 55 w 109"/>
                <a:gd name="T9" fmla="*/ 35 h 290"/>
                <a:gd name="T10" fmla="*/ 50 w 109"/>
                <a:gd name="T11" fmla="*/ 0 h 290"/>
                <a:gd name="T12" fmla="*/ 24 w 109"/>
                <a:gd name="T13" fmla="*/ 28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290"/>
                <a:gd name="T23" fmla="*/ 109 w 109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290">
                  <a:moveTo>
                    <a:pt x="48" y="55"/>
                  </a:moveTo>
                  <a:lnTo>
                    <a:pt x="0" y="190"/>
                  </a:lnTo>
                  <a:lnTo>
                    <a:pt x="10" y="290"/>
                  </a:lnTo>
                  <a:lnTo>
                    <a:pt x="63" y="221"/>
                  </a:lnTo>
                  <a:lnTo>
                    <a:pt x="109" y="70"/>
                  </a:lnTo>
                  <a:lnTo>
                    <a:pt x="99" y="0"/>
                  </a:lnTo>
                  <a:lnTo>
                    <a:pt x="48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8" name="Freeform 167"/>
            <p:cNvSpPr>
              <a:spLocks/>
            </p:cNvSpPr>
            <p:nvPr/>
          </p:nvSpPr>
          <p:spPr bwMode="auto">
            <a:xfrm>
              <a:off x="4147" y="1475"/>
              <a:ext cx="44" cy="116"/>
            </a:xfrm>
            <a:custGeom>
              <a:avLst/>
              <a:gdLst>
                <a:gd name="T0" fmla="*/ 19 w 88"/>
                <a:gd name="T1" fmla="*/ 24 h 232"/>
                <a:gd name="T2" fmla="*/ 0 w 88"/>
                <a:gd name="T3" fmla="*/ 76 h 232"/>
                <a:gd name="T4" fmla="*/ 5 w 88"/>
                <a:gd name="T5" fmla="*/ 116 h 232"/>
                <a:gd name="T6" fmla="*/ 26 w 88"/>
                <a:gd name="T7" fmla="*/ 89 h 232"/>
                <a:gd name="T8" fmla="*/ 44 w 88"/>
                <a:gd name="T9" fmla="*/ 29 h 232"/>
                <a:gd name="T10" fmla="*/ 40 w 88"/>
                <a:gd name="T11" fmla="*/ 0 h 232"/>
                <a:gd name="T12" fmla="*/ 19 w 88"/>
                <a:gd name="T13" fmla="*/ 24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232"/>
                <a:gd name="T23" fmla="*/ 88 w 88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232">
                  <a:moveTo>
                    <a:pt x="38" y="47"/>
                  </a:moveTo>
                  <a:lnTo>
                    <a:pt x="0" y="152"/>
                  </a:lnTo>
                  <a:lnTo>
                    <a:pt x="9" y="232"/>
                  </a:lnTo>
                  <a:lnTo>
                    <a:pt x="52" y="178"/>
                  </a:lnTo>
                  <a:lnTo>
                    <a:pt x="88" y="57"/>
                  </a:lnTo>
                  <a:lnTo>
                    <a:pt x="80" y="0"/>
                  </a:lnTo>
                  <a:lnTo>
                    <a:pt x="38" y="47"/>
                  </a:lnTo>
                  <a:close/>
                </a:path>
              </a:pathLst>
            </a:custGeom>
            <a:solidFill>
              <a:srgbClr val="D8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59" name="Freeform 168"/>
            <p:cNvSpPr>
              <a:spLocks/>
            </p:cNvSpPr>
            <p:nvPr/>
          </p:nvSpPr>
          <p:spPr bwMode="auto">
            <a:xfrm>
              <a:off x="4152" y="1487"/>
              <a:ext cx="35" cy="92"/>
            </a:xfrm>
            <a:custGeom>
              <a:avLst/>
              <a:gdLst>
                <a:gd name="T0" fmla="*/ 15 w 71"/>
                <a:gd name="T1" fmla="*/ 18 h 184"/>
                <a:gd name="T2" fmla="*/ 0 w 71"/>
                <a:gd name="T3" fmla="*/ 60 h 184"/>
                <a:gd name="T4" fmla="*/ 4 w 71"/>
                <a:gd name="T5" fmla="*/ 92 h 184"/>
                <a:gd name="T6" fmla="*/ 20 w 71"/>
                <a:gd name="T7" fmla="*/ 70 h 184"/>
                <a:gd name="T8" fmla="*/ 35 w 71"/>
                <a:gd name="T9" fmla="*/ 22 h 184"/>
                <a:gd name="T10" fmla="*/ 32 w 71"/>
                <a:gd name="T11" fmla="*/ 0 h 184"/>
                <a:gd name="T12" fmla="*/ 15 w 71"/>
                <a:gd name="T13" fmla="*/ 18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84"/>
                <a:gd name="T23" fmla="*/ 71 w 71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84">
                  <a:moveTo>
                    <a:pt x="30" y="35"/>
                  </a:moveTo>
                  <a:lnTo>
                    <a:pt x="0" y="120"/>
                  </a:lnTo>
                  <a:lnTo>
                    <a:pt x="8" y="184"/>
                  </a:lnTo>
                  <a:lnTo>
                    <a:pt x="41" y="140"/>
                  </a:lnTo>
                  <a:lnTo>
                    <a:pt x="71" y="44"/>
                  </a:lnTo>
                  <a:lnTo>
                    <a:pt x="65" y="0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F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0" name="Freeform 169"/>
            <p:cNvSpPr>
              <a:spLocks/>
            </p:cNvSpPr>
            <p:nvPr/>
          </p:nvSpPr>
          <p:spPr bwMode="auto">
            <a:xfrm>
              <a:off x="4158" y="1504"/>
              <a:ext cx="23" cy="58"/>
            </a:xfrm>
            <a:custGeom>
              <a:avLst/>
              <a:gdLst>
                <a:gd name="T0" fmla="*/ 9 w 45"/>
                <a:gd name="T1" fmla="*/ 11 h 118"/>
                <a:gd name="T2" fmla="*/ 0 w 45"/>
                <a:gd name="T3" fmla="*/ 38 h 118"/>
                <a:gd name="T4" fmla="*/ 2 w 45"/>
                <a:gd name="T5" fmla="*/ 58 h 118"/>
                <a:gd name="T6" fmla="*/ 13 w 45"/>
                <a:gd name="T7" fmla="*/ 44 h 118"/>
                <a:gd name="T8" fmla="*/ 23 w 45"/>
                <a:gd name="T9" fmla="*/ 14 h 118"/>
                <a:gd name="T10" fmla="*/ 20 w 45"/>
                <a:gd name="T11" fmla="*/ 0 h 118"/>
                <a:gd name="T12" fmla="*/ 9 w 45"/>
                <a:gd name="T13" fmla="*/ 1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18"/>
                <a:gd name="T23" fmla="*/ 45 w 4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18">
                  <a:moveTo>
                    <a:pt x="18" y="22"/>
                  </a:moveTo>
                  <a:lnTo>
                    <a:pt x="0" y="77"/>
                  </a:lnTo>
                  <a:lnTo>
                    <a:pt x="3" y="118"/>
                  </a:lnTo>
                  <a:lnTo>
                    <a:pt x="25" y="90"/>
                  </a:lnTo>
                  <a:lnTo>
                    <a:pt x="45" y="28"/>
                  </a:lnTo>
                  <a:lnTo>
                    <a:pt x="40" y="0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1" name="Freeform 170"/>
            <p:cNvSpPr>
              <a:spLocks/>
            </p:cNvSpPr>
            <p:nvPr/>
          </p:nvSpPr>
          <p:spPr bwMode="auto">
            <a:xfrm>
              <a:off x="4190" y="1502"/>
              <a:ext cx="32" cy="79"/>
            </a:xfrm>
            <a:custGeom>
              <a:avLst/>
              <a:gdLst>
                <a:gd name="T0" fmla="*/ 18 w 65"/>
                <a:gd name="T1" fmla="*/ 0 h 159"/>
                <a:gd name="T2" fmla="*/ 32 w 65"/>
                <a:gd name="T3" fmla="*/ 4 h 159"/>
                <a:gd name="T4" fmla="*/ 16 w 65"/>
                <a:gd name="T5" fmla="*/ 79 h 159"/>
                <a:gd name="T6" fmla="*/ 0 w 65"/>
                <a:gd name="T7" fmla="*/ 69 h 159"/>
                <a:gd name="T8" fmla="*/ 18 w 65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59"/>
                <a:gd name="T17" fmla="*/ 65 w 6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59">
                  <a:moveTo>
                    <a:pt x="37" y="0"/>
                  </a:moveTo>
                  <a:lnTo>
                    <a:pt x="65" y="8"/>
                  </a:lnTo>
                  <a:lnTo>
                    <a:pt x="33" y="159"/>
                  </a:lnTo>
                  <a:lnTo>
                    <a:pt x="0" y="13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2" name="Freeform 171"/>
            <p:cNvSpPr>
              <a:spLocks/>
            </p:cNvSpPr>
            <p:nvPr/>
          </p:nvSpPr>
          <p:spPr bwMode="auto">
            <a:xfrm>
              <a:off x="4207" y="1453"/>
              <a:ext cx="17" cy="37"/>
            </a:xfrm>
            <a:custGeom>
              <a:avLst/>
              <a:gdLst>
                <a:gd name="T0" fmla="*/ 0 w 34"/>
                <a:gd name="T1" fmla="*/ 4 h 73"/>
                <a:gd name="T2" fmla="*/ 3 w 34"/>
                <a:gd name="T3" fmla="*/ 32 h 73"/>
                <a:gd name="T4" fmla="*/ 17 w 34"/>
                <a:gd name="T5" fmla="*/ 37 h 73"/>
                <a:gd name="T6" fmla="*/ 13 w 34"/>
                <a:gd name="T7" fmla="*/ 0 h 73"/>
                <a:gd name="T8" fmla="*/ 0 w 34"/>
                <a:gd name="T9" fmla="*/ 4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73"/>
                <a:gd name="T17" fmla="*/ 34 w 34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73">
                  <a:moveTo>
                    <a:pt x="0" y="8"/>
                  </a:moveTo>
                  <a:lnTo>
                    <a:pt x="5" y="63"/>
                  </a:lnTo>
                  <a:lnTo>
                    <a:pt x="34" y="73"/>
                  </a:lnTo>
                  <a:lnTo>
                    <a:pt x="2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3" name="Freeform 172"/>
            <p:cNvSpPr>
              <a:spLocks/>
            </p:cNvSpPr>
            <p:nvPr/>
          </p:nvSpPr>
          <p:spPr bwMode="auto">
            <a:xfrm>
              <a:off x="4164" y="1582"/>
              <a:ext cx="40" cy="36"/>
            </a:xfrm>
            <a:custGeom>
              <a:avLst/>
              <a:gdLst>
                <a:gd name="T0" fmla="*/ 21 w 81"/>
                <a:gd name="T1" fmla="*/ 0 h 71"/>
                <a:gd name="T2" fmla="*/ 40 w 81"/>
                <a:gd name="T3" fmla="*/ 13 h 71"/>
                <a:gd name="T4" fmla="*/ 13 w 81"/>
                <a:gd name="T5" fmla="*/ 36 h 71"/>
                <a:gd name="T6" fmla="*/ 0 w 81"/>
                <a:gd name="T7" fmla="*/ 24 h 71"/>
                <a:gd name="T8" fmla="*/ 21 w 81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1"/>
                <a:gd name="T17" fmla="*/ 81 w 8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1">
                  <a:moveTo>
                    <a:pt x="43" y="0"/>
                  </a:moveTo>
                  <a:lnTo>
                    <a:pt x="81" y="26"/>
                  </a:lnTo>
                  <a:lnTo>
                    <a:pt x="27" y="71"/>
                  </a:lnTo>
                  <a:lnTo>
                    <a:pt x="0" y="4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4" name="Freeform 173"/>
            <p:cNvSpPr>
              <a:spLocks/>
            </p:cNvSpPr>
            <p:nvPr/>
          </p:nvSpPr>
          <p:spPr bwMode="auto">
            <a:xfrm>
              <a:off x="4215" y="1515"/>
              <a:ext cx="73" cy="73"/>
            </a:xfrm>
            <a:custGeom>
              <a:avLst/>
              <a:gdLst>
                <a:gd name="T0" fmla="*/ 17 w 145"/>
                <a:gd name="T1" fmla="*/ 0 h 147"/>
                <a:gd name="T2" fmla="*/ 0 w 145"/>
                <a:gd name="T3" fmla="*/ 73 h 147"/>
                <a:gd name="T4" fmla="*/ 73 w 145"/>
                <a:gd name="T5" fmla="*/ 73 h 147"/>
                <a:gd name="T6" fmla="*/ 17 w 145"/>
                <a:gd name="T7" fmla="*/ 0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47"/>
                <a:gd name="T14" fmla="*/ 145 w 145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47">
                  <a:moveTo>
                    <a:pt x="33" y="0"/>
                  </a:moveTo>
                  <a:lnTo>
                    <a:pt x="0" y="147"/>
                  </a:lnTo>
                  <a:lnTo>
                    <a:pt x="145" y="14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5" name="Freeform 174"/>
            <p:cNvSpPr>
              <a:spLocks/>
            </p:cNvSpPr>
            <p:nvPr/>
          </p:nvSpPr>
          <p:spPr bwMode="auto">
            <a:xfrm>
              <a:off x="4137" y="1607"/>
              <a:ext cx="151" cy="55"/>
            </a:xfrm>
            <a:custGeom>
              <a:avLst/>
              <a:gdLst>
                <a:gd name="T0" fmla="*/ 151 w 302"/>
                <a:gd name="T1" fmla="*/ 34 h 111"/>
                <a:gd name="T2" fmla="*/ 149 w 302"/>
                <a:gd name="T3" fmla="*/ 43 h 111"/>
                <a:gd name="T4" fmla="*/ 147 w 302"/>
                <a:gd name="T5" fmla="*/ 47 h 111"/>
                <a:gd name="T6" fmla="*/ 146 w 302"/>
                <a:gd name="T7" fmla="*/ 47 h 111"/>
                <a:gd name="T8" fmla="*/ 145 w 302"/>
                <a:gd name="T9" fmla="*/ 47 h 111"/>
                <a:gd name="T10" fmla="*/ 58 w 302"/>
                <a:gd name="T11" fmla="*/ 55 h 111"/>
                <a:gd name="T12" fmla="*/ 56 w 302"/>
                <a:gd name="T13" fmla="*/ 55 h 111"/>
                <a:gd name="T14" fmla="*/ 49 w 302"/>
                <a:gd name="T15" fmla="*/ 54 h 111"/>
                <a:gd name="T16" fmla="*/ 41 w 302"/>
                <a:gd name="T17" fmla="*/ 52 h 111"/>
                <a:gd name="T18" fmla="*/ 30 w 302"/>
                <a:gd name="T19" fmla="*/ 49 h 111"/>
                <a:gd name="T20" fmla="*/ 20 w 302"/>
                <a:gd name="T21" fmla="*/ 43 h 111"/>
                <a:gd name="T22" fmla="*/ 11 w 302"/>
                <a:gd name="T23" fmla="*/ 34 h 111"/>
                <a:gd name="T24" fmla="*/ 4 w 302"/>
                <a:gd name="T25" fmla="*/ 23 h 111"/>
                <a:gd name="T26" fmla="*/ 0 w 302"/>
                <a:gd name="T27" fmla="*/ 7 h 111"/>
                <a:gd name="T28" fmla="*/ 1 w 302"/>
                <a:gd name="T29" fmla="*/ 7 h 111"/>
                <a:gd name="T30" fmla="*/ 3 w 302"/>
                <a:gd name="T31" fmla="*/ 4 h 111"/>
                <a:gd name="T32" fmla="*/ 5 w 302"/>
                <a:gd name="T33" fmla="*/ 2 h 111"/>
                <a:gd name="T34" fmla="*/ 8 w 302"/>
                <a:gd name="T35" fmla="*/ 0 h 111"/>
                <a:gd name="T36" fmla="*/ 11 w 302"/>
                <a:gd name="T37" fmla="*/ 0 h 111"/>
                <a:gd name="T38" fmla="*/ 15 w 302"/>
                <a:gd name="T39" fmla="*/ 1 h 111"/>
                <a:gd name="T40" fmla="*/ 18 w 302"/>
                <a:gd name="T41" fmla="*/ 6 h 111"/>
                <a:gd name="T42" fmla="*/ 22 w 302"/>
                <a:gd name="T43" fmla="*/ 13 h 111"/>
                <a:gd name="T44" fmla="*/ 22 w 302"/>
                <a:gd name="T45" fmla="*/ 14 h 111"/>
                <a:gd name="T46" fmla="*/ 22 w 302"/>
                <a:gd name="T47" fmla="*/ 17 h 111"/>
                <a:gd name="T48" fmla="*/ 23 w 302"/>
                <a:gd name="T49" fmla="*/ 20 h 111"/>
                <a:gd name="T50" fmla="*/ 26 w 302"/>
                <a:gd name="T51" fmla="*/ 23 h 111"/>
                <a:gd name="T52" fmla="*/ 32 w 302"/>
                <a:gd name="T53" fmla="*/ 26 h 111"/>
                <a:gd name="T54" fmla="*/ 41 w 302"/>
                <a:gd name="T55" fmla="*/ 29 h 111"/>
                <a:gd name="T56" fmla="*/ 54 w 302"/>
                <a:gd name="T57" fmla="*/ 29 h 111"/>
                <a:gd name="T58" fmla="*/ 72 w 302"/>
                <a:gd name="T59" fmla="*/ 28 h 111"/>
                <a:gd name="T60" fmla="*/ 148 w 302"/>
                <a:gd name="T61" fmla="*/ 17 h 111"/>
                <a:gd name="T62" fmla="*/ 149 w 302"/>
                <a:gd name="T63" fmla="*/ 17 h 111"/>
                <a:gd name="T64" fmla="*/ 150 w 302"/>
                <a:gd name="T65" fmla="*/ 19 h 111"/>
                <a:gd name="T66" fmla="*/ 151 w 302"/>
                <a:gd name="T67" fmla="*/ 25 h 111"/>
                <a:gd name="T68" fmla="*/ 151 w 302"/>
                <a:gd name="T69" fmla="*/ 34 h 1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2"/>
                <a:gd name="T106" fmla="*/ 0 h 111"/>
                <a:gd name="T107" fmla="*/ 302 w 302"/>
                <a:gd name="T108" fmla="*/ 111 h 1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2" h="111">
                  <a:moveTo>
                    <a:pt x="301" y="69"/>
                  </a:moveTo>
                  <a:lnTo>
                    <a:pt x="297" y="87"/>
                  </a:lnTo>
                  <a:lnTo>
                    <a:pt x="294" y="94"/>
                  </a:lnTo>
                  <a:lnTo>
                    <a:pt x="292" y="95"/>
                  </a:lnTo>
                  <a:lnTo>
                    <a:pt x="290" y="95"/>
                  </a:lnTo>
                  <a:lnTo>
                    <a:pt x="115" y="111"/>
                  </a:lnTo>
                  <a:lnTo>
                    <a:pt x="111" y="111"/>
                  </a:lnTo>
                  <a:lnTo>
                    <a:pt x="98" y="109"/>
                  </a:lnTo>
                  <a:lnTo>
                    <a:pt x="81" y="105"/>
                  </a:lnTo>
                  <a:lnTo>
                    <a:pt x="60" y="98"/>
                  </a:lnTo>
                  <a:lnTo>
                    <a:pt x="39" y="87"/>
                  </a:lnTo>
                  <a:lnTo>
                    <a:pt x="21" y="69"/>
                  </a:lnTo>
                  <a:lnTo>
                    <a:pt x="7" y="4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6" y="12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4" y="34"/>
                  </a:lnTo>
                  <a:lnTo>
                    <a:pt x="46" y="41"/>
                  </a:lnTo>
                  <a:lnTo>
                    <a:pt x="52" y="47"/>
                  </a:lnTo>
                  <a:lnTo>
                    <a:pt x="63" y="53"/>
                  </a:lnTo>
                  <a:lnTo>
                    <a:pt x="81" y="58"/>
                  </a:lnTo>
                  <a:lnTo>
                    <a:pt x="107" y="59"/>
                  </a:lnTo>
                  <a:lnTo>
                    <a:pt x="144" y="56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300" y="39"/>
                  </a:lnTo>
                  <a:lnTo>
                    <a:pt x="302" y="50"/>
                  </a:lnTo>
                  <a:lnTo>
                    <a:pt x="301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6" name="Freeform 175"/>
            <p:cNvSpPr>
              <a:spLocks/>
            </p:cNvSpPr>
            <p:nvPr/>
          </p:nvSpPr>
          <p:spPr bwMode="auto">
            <a:xfrm>
              <a:off x="4190" y="1412"/>
              <a:ext cx="123" cy="164"/>
            </a:xfrm>
            <a:custGeom>
              <a:avLst/>
              <a:gdLst>
                <a:gd name="T0" fmla="*/ 119 w 247"/>
                <a:gd name="T1" fmla="*/ 155 h 328"/>
                <a:gd name="T2" fmla="*/ 119 w 247"/>
                <a:gd name="T3" fmla="*/ 154 h 328"/>
                <a:gd name="T4" fmla="*/ 120 w 247"/>
                <a:gd name="T5" fmla="*/ 148 h 328"/>
                <a:gd name="T6" fmla="*/ 122 w 247"/>
                <a:gd name="T7" fmla="*/ 140 h 328"/>
                <a:gd name="T8" fmla="*/ 123 w 247"/>
                <a:gd name="T9" fmla="*/ 137 h 328"/>
                <a:gd name="T10" fmla="*/ 64 w 247"/>
                <a:gd name="T11" fmla="*/ 23 h 328"/>
                <a:gd name="T12" fmla="*/ 63 w 247"/>
                <a:gd name="T13" fmla="*/ 20 h 328"/>
                <a:gd name="T14" fmla="*/ 58 w 247"/>
                <a:gd name="T15" fmla="*/ 15 h 328"/>
                <a:gd name="T16" fmla="*/ 51 w 247"/>
                <a:gd name="T17" fmla="*/ 8 h 328"/>
                <a:gd name="T18" fmla="*/ 41 w 247"/>
                <a:gd name="T19" fmla="*/ 3 h 328"/>
                <a:gd name="T20" fmla="*/ 31 w 247"/>
                <a:gd name="T21" fmla="*/ 0 h 328"/>
                <a:gd name="T22" fmla="*/ 21 w 247"/>
                <a:gd name="T23" fmla="*/ 4 h 328"/>
                <a:gd name="T24" fmla="*/ 10 w 247"/>
                <a:gd name="T25" fmla="*/ 16 h 328"/>
                <a:gd name="T26" fmla="*/ 0 w 247"/>
                <a:gd name="T27" fmla="*/ 38 h 328"/>
                <a:gd name="T28" fmla="*/ 0 w 247"/>
                <a:gd name="T29" fmla="*/ 39 h 328"/>
                <a:gd name="T30" fmla="*/ 0 w 247"/>
                <a:gd name="T31" fmla="*/ 41 h 328"/>
                <a:gd name="T32" fmla="*/ 2 w 247"/>
                <a:gd name="T33" fmla="*/ 44 h 328"/>
                <a:gd name="T34" fmla="*/ 3 w 247"/>
                <a:gd name="T35" fmla="*/ 48 h 328"/>
                <a:gd name="T36" fmla="*/ 6 w 247"/>
                <a:gd name="T37" fmla="*/ 51 h 328"/>
                <a:gd name="T38" fmla="*/ 9 w 247"/>
                <a:gd name="T39" fmla="*/ 54 h 328"/>
                <a:gd name="T40" fmla="*/ 13 w 247"/>
                <a:gd name="T41" fmla="*/ 56 h 328"/>
                <a:gd name="T42" fmla="*/ 19 w 247"/>
                <a:gd name="T43" fmla="*/ 56 h 328"/>
                <a:gd name="T44" fmla="*/ 19 w 247"/>
                <a:gd name="T45" fmla="*/ 53 h 328"/>
                <a:gd name="T46" fmla="*/ 21 w 247"/>
                <a:gd name="T47" fmla="*/ 48 h 328"/>
                <a:gd name="T48" fmla="*/ 25 w 247"/>
                <a:gd name="T49" fmla="*/ 42 h 328"/>
                <a:gd name="T50" fmla="*/ 29 w 247"/>
                <a:gd name="T51" fmla="*/ 36 h 328"/>
                <a:gd name="T52" fmla="*/ 34 w 247"/>
                <a:gd name="T53" fmla="*/ 33 h 328"/>
                <a:gd name="T54" fmla="*/ 41 w 247"/>
                <a:gd name="T55" fmla="*/ 34 h 328"/>
                <a:gd name="T56" fmla="*/ 48 w 247"/>
                <a:gd name="T57" fmla="*/ 41 h 328"/>
                <a:gd name="T58" fmla="*/ 57 w 247"/>
                <a:gd name="T59" fmla="*/ 57 h 328"/>
                <a:gd name="T60" fmla="*/ 111 w 247"/>
                <a:gd name="T61" fmla="*/ 164 h 328"/>
                <a:gd name="T62" fmla="*/ 112 w 247"/>
                <a:gd name="T63" fmla="*/ 162 h 328"/>
                <a:gd name="T64" fmla="*/ 115 w 247"/>
                <a:gd name="T65" fmla="*/ 158 h 328"/>
                <a:gd name="T66" fmla="*/ 118 w 247"/>
                <a:gd name="T67" fmla="*/ 155 h 328"/>
                <a:gd name="T68" fmla="*/ 119 w 247"/>
                <a:gd name="T69" fmla="*/ 155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7"/>
                <a:gd name="T106" fmla="*/ 0 h 328"/>
                <a:gd name="T107" fmla="*/ 247 w 247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7" h="328">
                  <a:moveTo>
                    <a:pt x="239" y="310"/>
                  </a:moveTo>
                  <a:lnTo>
                    <a:pt x="238" y="308"/>
                  </a:lnTo>
                  <a:lnTo>
                    <a:pt x="241" y="295"/>
                  </a:lnTo>
                  <a:lnTo>
                    <a:pt x="245" y="280"/>
                  </a:lnTo>
                  <a:lnTo>
                    <a:pt x="247" y="273"/>
                  </a:lnTo>
                  <a:lnTo>
                    <a:pt x="129" y="45"/>
                  </a:lnTo>
                  <a:lnTo>
                    <a:pt x="126" y="40"/>
                  </a:lnTo>
                  <a:lnTo>
                    <a:pt x="117" y="29"/>
                  </a:lnTo>
                  <a:lnTo>
                    <a:pt x="102" y="15"/>
                  </a:lnTo>
                  <a:lnTo>
                    <a:pt x="83" y="5"/>
                  </a:lnTo>
                  <a:lnTo>
                    <a:pt x="62" y="0"/>
                  </a:lnTo>
                  <a:lnTo>
                    <a:pt x="42" y="8"/>
                  </a:lnTo>
                  <a:lnTo>
                    <a:pt x="20" y="31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1" y="82"/>
                  </a:lnTo>
                  <a:lnTo>
                    <a:pt x="4" y="88"/>
                  </a:lnTo>
                  <a:lnTo>
                    <a:pt x="7" y="95"/>
                  </a:lnTo>
                  <a:lnTo>
                    <a:pt x="12" y="101"/>
                  </a:lnTo>
                  <a:lnTo>
                    <a:pt x="19" y="107"/>
                  </a:lnTo>
                  <a:lnTo>
                    <a:pt x="27" y="111"/>
                  </a:lnTo>
                  <a:lnTo>
                    <a:pt x="38" y="111"/>
                  </a:lnTo>
                  <a:lnTo>
                    <a:pt x="39" y="106"/>
                  </a:lnTo>
                  <a:lnTo>
                    <a:pt x="43" y="96"/>
                  </a:lnTo>
                  <a:lnTo>
                    <a:pt x="50" y="83"/>
                  </a:lnTo>
                  <a:lnTo>
                    <a:pt x="58" y="71"/>
                  </a:lnTo>
                  <a:lnTo>
                    <a:pt x="68" y="65"/>
                  </a:lnTo>
                  <a:lnTo>
                    <a:pt x="82" y="67"/>
                  </a:lnTo>
                  <a:lnTo>
                    <a:pt x="97" y="82"/>
                  </a:lnTo>
                  <a:lnTo>
                    <a:pt x="114" y="113"/>
                  </a:lnTo>
                  <a:lnTo>
                    <a:pt x="222" y="328"/>
                  </a:lnTo>
                  <a:lnTo>
                    <a:pt x="224" y="324"/>
                  </a:lnTo>
                  <a:lnTo>
                    <a:pt x="231" y="316"/>
                  </a:lnTo>
                  <a:lnTo>
                    <a:pt x="236" y="309"/>
                  </a:lnTo>
                  <a:lnTo>
                    <a:pt x="239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7" name="Freeform 176"/>
            <p:cNvSpPr>
              <a:spLocks/>
            </p:cNvSpPr>
            <p:nvPr/>
          </p:nvSpPr>
          <p:spPr bwMode="auto">
            <a:xfrm>
              <a:off x="4188" y="1513"/>
              <a:ext cx="115" cy="96"/>
            </a:xfrm>
            <a:custGeom>
              <a:avLst/>
              <a:gdLst>
                <a:gd name="T0" fmla="*/ 111 w 230"/>
                <a:gd name="T1" fmla="*/ 88 h 191"/>
                <a:gd name="T2" fmla="*/ 115 w 230"/>
                <a:gd name="T3" fmla="*/ 82 h 191"/>
                <a:gd name="T4" fmla="*/ 115 w 230"/>
                <a:gd name="T5" fmla="*/ 77 h 191"/>
                <a:gd name="T6" fmla="*/ 114 w 230"/>
                <a:gd name="T7" fmla="*/ 74 h 191"/>
                <a:gd name="T8" fmla="*/ 114 w 230"/>
                <a:gd name="T9" fmla="*/ 73 h 191"/>
                <a:gd name="T10" fmla="*/ 14 w 230"/>
                <a:gd name="T11" fmla="*/ 0 h 191"/>
                <a:gd name="T12" fmla="*/ 13 w 230"/>
                <a:gd name="T13" fmla="*/ 0 h 191"/>
                <a:gd name="T14" fmla="*/ 11 w 230"/>
                <a:gd name="T15" fmla="*/ 0 h 191"/>
                <a:gd name="T16" fmla="*/ 8 w 230"/>
                <a:gd name="T17" fmla="*/ 1 h 191"/>
                <a:gd name="T18" fmla="*/ 4 w 230"/>
                <a:gd name="T19" fmla="*/ 2 h 191"/>
                <a:gd name="T20" fmla="*/ 1 w 230"/>
                <a:gd name="T21" fmla="*/ 6 h 191"/>
                <a:gd name="T22" fmla="*/ 0 w 230"/>
                <a:gd name="T23" fmla="*/ 11 h 191"/>
                <a:gd name="T24" fmla="*/ 1 w 230"/>
                <a:gd name="T25" fmla="*/ 20 h 191"/>
                <a:gd name="T26" fmla="*/ 6 w 230"/>
                <a:gd name="T27" fmla="*/ 31 h 191"/>
                <a:gd name="T28" fmla="*/ 104 w 230"/>
                <a:gd name="T29" fmla="*/ 96 h 191"/>
                <a:gd name="T30" fmla="*/ 104 w 230"/>
                <a:gd name="T31" fmla="*/ 96 h 191"/>
                <a:gd name="T32" fmla="*/ 106 w 230"/>
                <a:gd name="T33" fmla="*/ 95 h 191"/>
                <a:gd name="T34" fmla="*/ 108 w 230"/>
                <a:gd name="T35" fmla="*/ 93 h 191"/>
                <a:gd name="T36" fmla="*/ 111 w 230"/>
                <a:gd name="T37" fmla="*/ 88 h 1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91"/>
                <a:gd name="T59" fmla="*/ 230 w 230"/>
                <a:gd name="T60" fmla="*/ 191 h 1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91">
                  <a:moveTo>
                    <a:pt x="222" y="176"/>
                  </a:moveTo>
                  <a:lnTo>
                    <a:pt x="229" y="163"/>
                  </a:lnTo>
                  <a:lnTo>
                    <a:pt x="230" y="153"/>
                  </a:lnTo>
                  <a:lnTo>
                    <a:pt x="228" y="147"/>
                  </a:lnTo>
                  <a:lnTo>
                    <a:pt x="227" y="14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2" y="39"/>
                  </a:lnTo>
                  <a:lnTo>
                    <a:pt x="11" y="62"/>
                  </a:lnTo>
                  <a:lnTo>
                    <a:pt x="207" y="191"/>
                  </a:lnTo>
                  <a:lnTo>
                    <a:pt x="208" y="191"/>
                  </a:lnTo>
                  <a:lnTo>
                    <a:pt x="211" y="190"/>
                  </a:lnTo>
                  <a:lnTo>
                    <a:pt x="215" y="186"/>
                  </a:lnTo>
                  <a:lnTo>
                    <a:pt x="222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8" name="Freeform 177"/>
            <p:cNvSpPr>
              <a:spLocks/>
            </p:cNvSpPr>
            <p:nvPr/>
          </p:nvSpPr>
          <p:spPr bwMode="auto">
            <a:xfrm>
              <a:off x="4199" y="1425"/>
              <a:ext cx="107" cy="141"/>
            </a:xfrm>
            <a:custGeom>
              <a:avLst/>
              <a:gdLst>
                <a:gd name="T0" fmla="*/ 103 w 213"/>
                <a:gd name="T1" fmla="*/ 141 h 284"/>
                <a:gd name="T2" fmla="*/ 47 w 213"/>
                <a:gd name="T3" fmla="*/ 27 h 284"/>
                <a:gd name="T4" fmla="*/ 46 w 213"/>
                <a:gd name="T5" fmla="*/ 25 h 284"/>
                <a:gd name="T6" fmla="*/ 44 w 213"/>
                <a:gd name="T7" fmla="*/ 21 h 284"/>
                <a:gd name="T8" fmla="*/ 41 w 213"/>
                <a:gd name="T9" fmla="*/ 16 h 284"/>
                <a:gd name="T10" fmla="*/ 36 w 213"/>
                <a:gd name="T11" fmla="*/ 11 h 284"/>
                <a:gd name="T12" fmla="*/ 30 w 213"/>
                <a:gd name="T13" fmla="*/ 9 h 284"/>
                <a:gd name="T14" fmla="*/ 23 w 213"/>
                <a:gd name="T15" fmla="*/ 10 h 284"/>
                <a:gd name="T16" fmla="*/ 14 w 213"/>
                <a:gd name="T17" fmla="*/ 17 h 284"/>
                <a:gd name="T18" fmla="*/ 4 w 213"/>
                <a:gd name="T19" fmla="*/ 30 h 284"/>
                <a:gd name="T20" fmla="*/ 0 w 213"/>
                <a:gd name="T21" fmla="*/ 24 h 284"/>
                <a:gd name="T22" fmla="*/ 1 w 213"/>
                <a:gd name="T23" fmla="*/ 22 h 284"/>
                <a:gd name="T24" fmla="*/ 4 w 213"/>
                <a:gd name="T25" fmla="*/ 17 h 284"/>
                <a:gd name="T26" fmla="*/ 9 w 213"/>
                <a:gd name="T27" fmla="*/ 10 h 284"/>
                <a:gd name="T28" fmla="*/ 16 w 213"/>
                <a:gd name="T29" fmla="*/ 4 h 284"/>
                <a:gd name="T30" fmla="*/ 23 w 213"/>
                <a:gd name="T31" fmla="*/ 0 h 284"/>
                <a:gd name="T32" fmla="*/ 32 w 213"/>
                <a:gd name="T33" fmla="*/ 1 h 284"/>
                <a:gd name="T34" fmla="*/ 42 w 213"/>
                <a:gd name="T35" fmla="*/ 7 h 284"/>
                <a:gd name="T36" fmla="*/ 53 w 213"/>
                <a:gd name="T37" fmla="*/ 22 h 284"/>
                <a:gd name="T38" fmla="*/ 107 w 213"/>
                <a:gd name="T39" fmla="*/ 133 h 284"/>
                <a:gd name="T40" fmla="*/ 103 w 213"/>
                <a:gd name="T41" fmla="*/ 141 h 2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284"/>
                <a:gd name="T65" fmla="*/ 213 w 213"/>
                <a:gd name="T66" fmla="*/ 284 h 2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284">
                  <a:moveTo>
                    <a:pt x="205" y="284"/>
                  </a:moveTo>
                  <a:lnTo>
                    <a:pt x="93" y="55"/>
                  </a:lnTo>
                  <a:lnTo>
                    <a:pt x="92" y="51"/>
                  </a:lnTo>
                  <a:lnTo>
                    <a:pt x="87" y="43"/>
                  </a:lnTo>
                  <a:lnTo>
                    <a:pt x="82" y="33"/>
                  </a:lnTo>
                  <a:lnTo>
                    <a:pt x="71" y="23"/>
                  </a:lnTo>
                  <a:lnTo>
                    <a:pt x="60" y="19"/>
                  </a:lnTo>
                  <a:lnTo>
                    <a:pt x="45" y="21"/>
                  </a:lnTo>
                  <a:lnTo>
                    <a:pt x="27" y="34"/>
                  </a:lnTo>
                  <a:lnTo>
                    <a:pt x="8" y="60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8" y="34"/>
                  </a:lnTo>
                  <a:lnTo>
                    <a:pt x="17" y="20"/>
                  </a:lnTo>
                  <a:lnTo>
                    <a:pt x="31" y="8"/>
                  </a:lnTo>
                  <a:lnTo>
                    <a:pt x="46" y="0"/>
                  </a:lnTo>
                  <a:lnTo>
                    <a:pt x="64" y="2"/>
                  </a:lnTo>
                  <a:lnTo>
                    <a:pt x="84" y="15"/>
                  </a:lnTo>
                  <a:lnTo>
                    <a:pt x="106" y="44"/>
                  </a:lnTo>
                  <a:lnTo>
                    <a:pt x="213" y="268"/>
                  </a:lnTo>
                  <a:lnTo>
                    <a:pt x="205" y="284"/>
                  </a:lnTo>
                  <a:close/>
                </a:path>
              </a:pathLst>
            </a:custGeom>
            <a:solidFill>
              <a:srgbClr val="F2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69" name="Freeform 178"/>
            <p:cNvSpPr>
              <a:spLocks/>
            </p:cNvSpPr>
            <p:nvPr/>
          </p:nvSpPr>
          <p:spPr bwMode="auto">
            <a:xfrm>
              <a:off x="4142" y="1619"/>
              <a:ext cx="140" cy="33"/>
            </a:xfrm>
            <a:custGeom>
              <a:avLst/>
              <a:gdLst>
                <a:gd name="T0" fmla="*/ 140 w 278"/>
                <a:gd name="T1" fmla="*/ 16 h 66"/>
                <a:gd name="T2" fmla="*/ 55 w 278"/>
                <a:gd name="T3" fmla="*/ 28 h 66"/>
                <a:gd name="T4" fmla="*/ 54 w 278"/>
                <a:gd name="T5" fmla="*/ 28 h 66"/>
                <a:gd name="T6" fmla="*/ 50 w 278"/>
                <a:gd name="T7" fmla="*/ 29 h 66"/>
                <a:gd name="T8" fmla="*/ 44 w 278"/>
                <a:gd name="T9" fmla="*/ 29 h 66"/>
                <a:gd name="T10" fmla="*/ 38 w 278"/>
                <a:gd name="T11" fmla="*/ 28 h 66"/>
                <a:gd name="T12" fmla="*/ 30 w 278"/>
                <a:gd name="T13" fmla="*/ 25 h 66"/>
                <a:gd name="T14" fmla="*/ 23 w 278"/>
                <a:gd name="T15" fmla="*/ 20 h 66"/>
                <a:gd name="T16" fmla="*/ 15 w 278"/>
                <a:gd name="T17" fmla="*/ 12 h 66"/>
                <a:gd name="T18" fmla="*/ 9 w 278"/>
                <a:gd name="T19" fmla="*/ 0 h 66"/>
                <a:gd name="T20" fmla="*/ 0 w 278"/>
                <a:gd name="T21" fmla="*/ 1 h 66"/>
                <a:gd name="T22" fmla="*/ 1 w 278"/>
                <a:gd name="T23" fmla="*/ 3 h 66"/>
                <a:gd name="T24" fmla="*/ 2 w 278"/>
                <a:gd name="T25" fmla="*/ 7 h 66"/>
                <a:gd name="T26" fmla="*/ 6 w 278"/>
                <a:gd name="T27" fmla="*/ 13 h 66"/>
                <a:gd name="T28" fmla="*/ 12 w 278"/>
                <a:gd name="T29" fmla="*/ 19 h 66"/>
                <a:gd name="T30" fmla="*/ 20 w 278"/>
                <a:gd name="T31" fmla="*/ 26 h 66"/>
                <a:gd name="T32" fmla="*/ 30 w 278"/>
                <a:gd name="T33" fmla="*/ 30 h 66"/>
                <a:gd name="T34" fmla="*/ 43 w 278"/>
                <a:gd name="T35" fmla="*/ 33 h 66"/>
                <a:gd name="T36" fmla="*/ 59 w 278"/>
                <a:gd name="T37" fmla="*/ 33 h 66"/>
                <a:gd name="T38" fmla="*/ 138 w 278"/>
                <a:gd name="T39" fmla="*/ 29 h 66"/>
                <a:gd name="T40" fmla="*/ 140 w 278"/>
                <a:gd name="T41" fmla="*/ 16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66"/>
                <a:gd name="T65" fmla="*/ 278 w 278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66">
                  <a:moveTo>
                    <a:pt x="278" y="32"/>
                  </a:moveTo>
                  <a:lnTo>
                    <a:pt x="110" y="55"/>
                  </a:lnTo>
                  <a:lnTo>
                    <a:pt x="108" y="56"/>
                  </a:lnTo>
                  <a:lnTo>
                    <a:pt x="100" y="57"/>
                  </a:lnTo>
                  <a:lnTo>
                    <a:pt x="88" y="57"/>
                  </a:lnTo>
                  <a:lnTo>
                    <a:pt x="75" y="55"/>
                  </a:lnTo>
                  <a:lnTo>
                    <a:pt x="60" y="50"/>
                  </a:lnTo>
                  <a:lnTo>
                    <a:pt x="45" y="40"/>
                  </a:lnTo>
                  <a:lnTo>
                    <a:pt x="30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13"/>
                  </a:lnTo>
                  <a:lnTo>
                    <a:pt x="12" y="25"/>
                  </a:lnTo>
                  <a:lnTo>
                    <a:pt x="23" y="38"/>
                  </a:lnTo>
                  <a:lnTo>
                    <a:pt x="39" y="51"/>
                  </a:lnTo>
                  <a:lnTo>
                    <a:pt x="60" y="60"/>
                  </a:lnTo>
                  <a:lnTo>
                    <a:pt x="86" y="66"/>
                  </a:lnTo>
                  <a:lnTo>
                    <a:pt x="118" y="66"/>
                  </a:lnTo>
                  <a:lnTo>
                    <a:pt x="274" y="57"/>
                  </a:lnTo>
                  <a:lnTo>
                    <a:pt x="278" y="32"/>
                  </a:lnTo>
                  <a:close/>
                </a:path>
              </a:pathLst>
            </a:custGeom>
            <a:solidFill>
              <a:srgbClr val="F2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70" name="Freeform 179"/>
            <p:cNvSpPr>
              <a:spLocks/>
            </p:cNvSpPr>
            <p:nvPr/>
          </p:nvSpPr>
          <p:spPr bwMode="auto">
            <a:xfrm>
              <a:off x="4196" y="1523"/>
              <a:ext cx="101" cy="79"/>
            </a:xfrm>
            <a:custGeom>
              <a:avLst/>
              <a:gdLst>
                <a:gd name="T0" fmla="*/ 101 w 203"/>
                <a:gd name="T1" fmla="*/ 68 h 158"/>
                <a:gd name="T2" fmla="*/ 9 w 203"/>
                <a:gd name="T3" fmla="*/ 2 h 158"/>
                <a:gd name="T4" fmla="*/ 7 w 203"/>
                <a:gd name="T5" fmla="*/ 1 h 158"/>
                <a:gd name="T6" fmla="*/ 3 w 203"/>
                <a:gd name="T7" fmla="*/ 0 h 158"/>
                <a:gd name="T8" fmla="*/ 0 w 203"/>
                <a:gd name="T9" fmla="*/ 4 h 158"/>
                <a:gd name="T10" fmla="*/ 3 w 203"/>
                <a:gd name="T11" fmla="*/ 14 h 158"/>
                <a:gd name="T12" fmla="*/ 99 w 203"/>
                <a:gd name="T13" fmla="*/ 79 h 158"/>
                <a:gd name="T14" fmla="*/ 101 w 203"/>
                <a:gd name="T15" fmla="*/ 68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58"/>
                <a:gd name="T26" fmla="*/ 203 w 203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58">
                  <a:moveTo>
                    <a:pt x="203" y="136"/>
                  </a:moveTo>
                  <a:lnTo>
                    <a:pt x="18" y="3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8"/>
                  </a:lnTo>
                  <a:lnTo>
                    <a:pt x="198" y="158"/>
                  </a:lnTo>
                  <a:lnTo>
                    <a:pt x="203" y="136"/>
                  </a:lnTo>
                  <a:close/>
                </a:path>
              </a:pathLst>
            </a:custGeom>
            <a:solidFill>
              <a:srgbClr val="F2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600200" y="1371600"/>
          <a:ext cx="246063" cy="468313"/>
        </p:xfrm>
        <a:graphic>
          <a:graphicData uri="http://schemas.openxmlformats.org/presentationml/2006/ole">
            <p:oleObj spid="_x0000_s1026" name="Clip" r:id="rId5" imgW="1395360" imgH="265860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010400" y="1371600"/>
          <a:ext cx="246063" cy="468313"/>
        </p:xfrm>
        <a:graphic>
          <a:graphicData uri="http://schemas.openxmlformats.org/presentationml/2006/ole">
            <p:oleObj spid="_x0000_s1027" name="Clip" r:id="rId6" imgW="1395360" imgH="2658600" progId="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219200" y="1905000"/>
          <a:ext cx="1981200" cy="1739900"/>
        </p:xfrm>
        <a:graphic>
          <a:graphicData uri="http://schemas.openxmlformats.org/presentationml/2006/ole">
            <p:oleObj spid="_x0000_s1028" name="Clip" r:id="rId7" imgW="835920" imgH="734040" progId="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629400" y="1905000"/>
          <a:ext cx="1981200" cy="1739900"/>
        </p:xfrm>
        <a:graphic>
          <a:graphicData uri="http://schemas.openxmlformats.org/presentationml/2006/ole">
            <p:oleObj spid="_x0000_s1029" name="Clip" r:id="rId8" imgW="835920" imgH="734040" progId="">
              <p:embed/>
            </p:oleObj>
          </a:graphicData>
        </a:graphic>
      </p:graphicFrame>
      <p:grpSp>
        <p:nvGrpSpPr>
          <p:cNvPr id="3" name="Group 191"/>
          <p:cNvGrpSpPr>
            <a:grpSpLocks/>
          </p:cNvGrpSpPr>
          <p:nvPr/>
        </p:nvGrpSpPr>
        <p:grpSpPr bwMode="auto">
          <a:xfrm>
            <a:off x="2209800" y="1225550"/>
            <a:ext cx="601663" cy="614363"/>
            <a:chOff x="2592" y="1191"/>
            <a:chExt cx="379" cy="387"/>
          </a:xfrm>
        </p:grpSpPr>
        <p:sp>
          <p:nvSpPr>
            <p:cNvPr id="13332" name="Freeform 187"/>
            <p:cNvSpPr>
              <a:spLocks/>
            </p:cNvSpPr>
            <p:nvPr/>
          </p:nvSpPr>
          <p:spPr bwMode="auto">
            <a:xfrm>
              <a:off x="2594" y="1339"/>
              <a:ext cx="377" cy="239"/>
            </a:xfrm>
            <a:custGeom>
              <a:avLst/>
              <a:gdLst>
                <a:gd name="T0" fmla="*/ 0 w 1884"/>
                <a:gd name="T1" fmla="*/ 0 h 1193"/>
                <a:gd name="T2" fmla="*/ 0 w 1884"/>
                <a:gd name="T3" fmla="*/ 197 h 1193"/>
                <a:gd name="T4" fmla="*/ 4 w 1884"/>
                <a:gd name="T5" fmla="*/ 206 h 1193"/>
                <a:gd name="T6" fmla="*/ 11 w 1884"/>
                <a:gd name="T7" fmla="*/ 211 h 1193"/>
                <a:gd name="T8" fmla="*/ 24 w 1884"/>
                <a:gd name="T9" fmla="*/ 217 h 1193"/>
                <a:gd name="T10" fmla="*/ 41 w 1884"/>
                <a:gd name="T11" fmla="*/ 223 h 1193"/>
                <a:gd name="T12" fmla="*/ 62 w 1884"/>
                <a:gd name="T13" fmla="*/ 229 h 1193"/>
                <a:gd name="T14" fmla="*/ 92 w 1884"/>
                <a:gd name="T15" fmla="*/ 233 h 1193"/>
                <a:gd name="T16" fmla="*/ 117 w 1884"/>
                <a:gd name="T17" fmla="*/ 236 h 1193"/>
                <a:gd name="T18" fmla="*/ 143 w 1884"/>
                <a:gd name="T19" fmla="*/ 239 h 1193"/>
                <a:gd name="T20" fmla="*/ 170 w 1884"/>
                <a:gd name="T21" fmla="*/ 239 h 1193"/>
                <a:gd name="T22" fmla="*/ 204 w 1884"/>
                <a:gd name="T23" fmla="*/ 239 h 1193"/>
                <a:gd name="T24" fmla="*/ 226 w 1884"/>
                <a:gd name="T25" fmla="*/ 239 h 1193"/>
                <a:gd name="T26" fmla="*/ 246 w 1884"/>
                <a:gd name="T27" fmla="*/ 237 h 1193"/>
                <a:gd name="T28" fmla="*/ 266 w 1884"/>
                <a:gd name="T29" fmla="*/ 236 h 1193"/>
                <a:gd name="T30" fmla="*/ 293 w 1884"/>
                <a:gd name="T31" fmla="*/ 232 h 1193"/>
                <a:gd name="T32" fmla="*/ 317 w 1884"/>
                <a:gd name="T33" fmla="*/ 228 h 1193"/>
                <a:gd name="T34" fmla="*/ 336 w 1884"/>
                <a:gd name="T35" fmla="*/ 223 h 1193"/>
                <a:gd name="T36" fmla="*/ 349 w 1884"/>
                <a:gd name="T37" fmla="*/ 220 h 1193"/>
                <a:gd name="T38" fmla="*/ 362 w 1884"/>
                <a:gd name="T39" fmla="*/ 214 h 1193"/>
                <a:gd name="T40" fmla="*/ 370 w 1884"/>
                <a:gd name="T41" fmla="*/ 208 h 1193"/>
                <a:gd name="T42" fmla="*/ 376 w 1884"/>
                <a:gd name="T43" fmla="*/ 201 h 1193"/>
                <a:gd name="T44" fmla="*/ 377 w 1884"/>
                <a:gd name="T45" fmla="*/ 195 h 1193"/>
                <a:gd name="T46" fmla="*/ 377 w 1884"/>
                <a:gd name="T47" fmla="*/ 0 h 1193"/>
                <a:gd name="T48" fmla="*/ 0 w 1884"/>
                <a:gd name="T49" fmla="*/ 0 h 1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84"/>
                <a:gd name="T76" fmla="*/ 0 h 1193"/>
                <a:gd name="T77" fmla="*/ 1884 w 1884"/>
                <a:gd name="T78" fmla="*/ 1193 h 1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84" h="1193">
                  <a:moveTo>
                    <a:pt x="0" y="2"/>
                  </a:moveTo>
                  <a:lnTo>
                    <a:pt x="0" y="983"/>
                  </a:lnTo>
                  <a:lnTo>
                    <a:pt x="20" y="1030"/>
                  </a:lnTo>
                  <a:lnTo>
                    <a:pt x="53" y="1055"/>
                  </a:lnTo>
                  <a:lnTo>
                    <a:pt x="118" y="1084"/>
                  </a:lnTo>
                  <a:lnTo>
                    <a:pt x="203" y="1115"/>
                  </a:lnTo>
                  <a:lnTo>
                    <a:pt x="308" y="1142"/>
                  </a:lnTo>
                  <a:lnTo>
                    <a:pt x="458" y="1165"/>
                  </a:lnTo>
                  <a:lnTo>
                    <a:pt x="585" y="1176"/>
                  </a:lnTo>
                  <a:lnTo>
                    <a:pt x="716" y="1191"/>
                  </a:lnTo>
                  <a:lnTo>
                    <a:pt x="851" y="1193"/>
                  </a:lnTo>
                  <a:lnTo>
                    <a:pt x="1021" y="1193"/>
                  </a:lnTo>
                  <a:lnTo>
                    <a:pt x="1131" y="1191"/>
                  </a:lnTo>
                  <a:lnTo>
                    <a:pt x="1230" y="1185"/>
                  </a:lnTo>
                  <a:lnTo>
                    <a:pt x="1327" y="1176"/>
                  </a:lnTo>
                  <a:lnTo>
                    <a:pt x="1462" y="1160"/>
                  </a:lnTo>
                  <a:lnTo>
                    <a:pt x="1586" y="1140"/>
                  </a:lnTo>
                  <a:lnTo>
                    <a:pt x="1680" y="1115"/>
                  </a:lnTo>
                  <a:lnTo>
                    <a:pt x="1742" y="1098"/>
                  </a:lnTo>
                  <a:lnTo>
                    <a:pt x="1807" y="1067"/>
                  </a:lnTo>
                  <a:lnTo>
                    <a:pt x="1849" y="1039"/>
                  </a:lnTo>
                  <a:lnTo>
                    <a:pt x="1878" y="1005"/>
                  </a:lnTo>
                  <a:lnTo>
                    <a:pt x="1884" y="975"/>
                  </a:lnTo>
                  <a:lnTo>
                    <a:pt x="188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3" name="Oval 188"/>
            <p:cNvSpPr>
              <a:spLocks noChangeArrowheads="1"/>
            </p:cNvSpPr>
            <p:nvPr/>
          </p:nvSpPr>
          <p:spPr bwMode="auto">
            <a:xfrm>
              <a:off x="2592" y="1297"/>
              <a:ext cx="375" cy="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4" name="Freeform 189"/>
            <p:cNvSpPr>
              <a:spLocks/>
            </p:cNvSpPr>
            <p:nvPr/>
          </p:nvSpPr>
          <p:spPr bwMode="auto">
            <a:xfrm>
              <a:off x="2760" y="1418"/>
              <a:ext cx="45" cy="112"/>
            </a:xfrm>
            <a:custGeom>
              <a:avLst/>
              <a:gdLst>
                <a:gd name="T0" fmla="*/ 9 w 229"/>
                <a:gd name="T1" fmla="*/ 44 h 557"/>
                <a:gd name="T2" fmla="*/ 1 w 229"/>
                <a:gd name="T3" fmla="*/ 39 h 557"/>
                <a:gd name="T4" fmla="*/ 0 w 229"/>
                <a:gd name="T5" fmla="*/ 31 h 557"/>
                <a:gd name="T6" fmla="*/ 0 w 229"/>
                <a:gd name="T7" fmla="*/ 20 h 557"/>
                <a:gd name="T8" fmla="*/ 6 w 229"/>
                <a:gd name="T9" fmla="*/ 6 h 557"/>
                <a:gd name="T10" fmla="*/ 16 w 229"/>
                <a:gd name="T11" fmla="*/ 0 h 557"/>
                <a:gd name="T12" fmla="*/ 28 w 229"/>
                <a:gd name="T13" fmla="*/ 0 h 557"/>
                <a:gd name="T14" fmla="*/ 39 w 229"/>
                <a:gd name="T15" fmla="*/ 6 h 557"/>
                <a:gd name="T16" fmla="*/ 43 w 229"/>
                <a:gd name="T17" fmla="*/ 20 h 557"/>
                <a:gd name="T18" fmla="*/ 41 w 229"/>
                <a:gd name="T19" fmla="*/ 36 h 557"/>
                <a:gd name="T20" fmla="*/ 35 w 229"/>
                <a:gd name="T21" fmla="*/ 44 h 557"/>
                <a:gd name="T22" fmla="*/ 26 w 229"/>
                <a:gd name="T23" fmla="*/ 48 h 557"/>
                <a:gd name="T24" fmla="*/ 45 w 229"/>
                <a:gd name="T25" fmla="*/ 112 h 557"/>
                <a:gd name="T26" fmla="*/ 0 w 229"/>
                <a:gd name="T27" fmla="*/ 112 h 557"/>
                <a:gd name="T28" fmla="*/ 15 w 229"/>
                <a:gd name="T29" fmla="*/ 47 h 557"/>
                <a:gd name="T30" fmla="*/ 9 w 229"/>
                <a:gd name="T31" fmla="*/ 44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557"/>
                <a:gd name="T50" fmla="*/ 229 w 229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557">
                  <a:moveTo>
                    <a:pt x="44" y="221"/>
                  </a:moveTo>
                  <a:lnTo>
                    <a:pt x="3" y="193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32" y="32"/>
                  </a:lnTo>
                  <a:lnTo>
                    <a:pt x="79" y="0"/>
                  </a:lnTo>
                  <a:lnTo>
                    <a:pt x="141" y="0"/>
                  </a:lnTo>
                  <a:lnTo>
                    <a:pt x="196" y="32"/>
                  </a:lnTo>
                  <a:lnTo>
                    <a:pt x="218" y="101"/>
                  </a:lnTo>
                  <a:lnTo>
                    <a:pt x="208" y="180"/>
                  </a:lnTo>
                  <a:lnTo>
                    <a:pt x="178" y="221"/>
                  </a:lnTo>
                  <a:lnTo>
                    <a:pt x="131" y="239"/>
                  </a:lnTo>
                  <a:lnTo>
                    <a:pt x="229" y="557"/>
                  </a:lnTo>
                  <a:lnTo>
                    <a:pt x="0" y="557"/>
                  </a:lnTo>
                  <a:lnTo>
                    <a:pt x="76" y="235"/>
                  </a:lnTo>
                  <a:lnTo>
                    <a:pt x="44" y="221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5" name="Freeform 190"/>
            <p:cNvSpPr>
              <a:spLocks/>
            </p:cNvSpPr>
            <p:nvPr/>
          </p:nvSpPr>
          <p:spPr bwMode="auto">
            <a:xfrm>
              <a:off x="2653" y="1191"/>
              <a:ext cx="267" cy="154"/>
            </a:xfrm>
            <a:custGeom>
              <a:avLst/>
              <a:gdLst>
                <a:gd name="T0" fmla="*/ 0 w 1337"/>
                <a:gd name="T1" fmla="*/ 144 h 770"/>
                <a:gd name="T2" fmla="*/ 0 w 1337"/>
                <a:gd name="T3" fmla="*/ 122 h 770"/>
                <a:gd name="T4" fmla="*/ 3 w 1337"/>
                <a:gd name="T5" fmla="*/ 102 h 770"/>
                <a:gd name="T6" fmla="*/ 9 w 1337"/>
                <a:gd name="T7" fmla="*/ 82 h 770"/>
                <a:gd name="T8" fmla="*/ 16 w 1337"/>
                <a:gd name="T9" fmla="*/ 67 h 770"/>
                <a:gd name="T10" fmla="*/ 27 w 1337"/>
                <a:gd name="T11" fmla="*/ 52 h 770"/>
                <a:gd name="T12" fmla="*/ 35 w 1337"/>
                <a:gd name="T13" fmla="*/ 42 h 770"/>
                <a:gd name="T14" fmla="*/ 50 w 1337"/>
                <a:gd name="T15" fmla="*/ 30 h 770"/>
                <a:gd name="T16" fmla="*/ 60 w 1337"/>
                <a:gd name="T17" fmla="*/ 23 h 770"/>
                <a:gd name="T18" fmla="*/ 75 w 1337"/>
                <a:gd name="T19" fmla="*/ 13 h 770"/>
                <a:gd name="T20" fmla="*/ 91 w 1337"/>
                <a:gd name="T21" fmla="*/ 6 h 770"/>
                <a:gd name="T22" fmla="*/ 113 w 1337"/>
                <a:gd name="T23" fmla="*/ 1 h 770"/>
                <a:gd name="T24" fmla="*/ 133 w 1337"/>
                <a:gd name="T25" fmla="*/ 0 h 770"/>
                <a:gd name="T26" fmla="*/ 153 w 1337"/>
                <a:gd name="T27" fmla="*/ 2 h 770"/>
                <a:gd name="T28" fmla="*/ 170 w 1337"/>
                <a:gd name="T29" fmla="*/ 4 h 770"/>
                <a:gd name="T30" fmla="*/ 190 w 1337"/>
                <a:gd name="T31" fmla="*/ 12 h 770"/>
                <a:gd name="T32" fmla="*/ 207 w 1337"/>
                <a:gd name="T33" fmla="*/ 22 h 770"/>
                <a:gd name="T34" fmla="*/ 219 w 1337"/>
                <a:gd name="T35" fmla="*/ 30 h 770"/>
                <a:gd name="T36" fmla="*/ 230 w 1337"/>
                <a:gd name="T37" fmla="*/ 41 h 770"/>
                <a:gd name="T38" fmla="*/ 240 w 1337"/>
                <a:gd name="T39" fmla="*/ 52 h 770"/>
                <a:gd name="T40" fmla="*/ 248 w 1337"/>
                <a:gd name="T41" fmla="*/ 64 h 770"/>
                <a:gd name="T42" fmla="*/ 254 w 1337"/>
                <a:gd name="T43" fmla="*/ 75 h 770"/>
                <a:gd name="T44" fmla="*/ 260 w 1337"/>
                <a:gd name="T45" fmla="*/ 89 h 770"/>
                <a:gd name="T46" fmla="*/ 262 w 1337"/>
                <a:gd name="T47" fmla="*/ 102 h 770"/>
                <a:gd name="T48" fmla="*/ 265 w 1337"/>
                <a:gd name="T49" fmla="*/ 112 h 770"/>
                <a:gd name="T50" fmla="*/ 266 w 1337"/>
                <a:gd name="T51" fmla="*/ 122 h 770"/>
                <a:gd name="T52" fmla="*/ 267 w 1337"/>
                <a:gd name="T53" fmla="*/ 142 h 770"/>
                <a:gd name="T54" fmla="*/ 261 w 1337"/>
                <a:gd name="T55" fmla="*/ 147 h 770"/>
                <a:gd name="T56" fmla="*/ 250 w 1337"/>
                <a:gd name="T57" fmla="*/ 150 h 770"/>
                <a:gd name="T58" fmla="*/ 236 w 1337"/>
                <a:gd name="T59" fmla="*/ 153 h 770"/>
                <a:gd name="T60" fmla="*/ 222 w 1337"/>
                <a:gd name="T61" fmla="*/ 150 h 770"/>
                <a:gd name="T62" fmla="*/ 211 w 1337"/>
                <a:gd name="T63" fmla="*/ 146 h 770"/>
                <a:gd name="T64" fmla="*/ 208 w 1337"/>
                <a:gd name="T65" fmla="*/ 141 h 770"/>
                <a:gd name="T66" fmla="*/ 208 w 1337"/>
                <a:gd name="T67" fmla="*/ 117 h 770"/>
                <a:gd name="T68" fmla="*/ 207 w 1337"/>
                <a:gd name="T69" fmla="*/ 107 h 770"/>
                <a:gd name="T70" fmla="*/ 203 w 1337"/>
                <a:gd name="T71" fmla="*/ 95 h 770"/>
                <a:gd name="T72" fmla="*/ 195 w 1337"/>
                <a:gd name="T73" fmla="*/ 82 h 770"/>
                <a:gd name="T74" fmla="*/ 188 w 1337"/>
                <a:gd name="T75" fmla="*/ 75 h 770"/>
                <a:gd name="T76" fmla="*/ 180 w 1337"/>
                <a:gd name="T77" fmla="*/ 67 h 770"/>
                <a:gd name="T78" fmla="*/ 167 w 1337"/>
                <a:gd name="T79" fmla="*/ 60 h 770"/>
                <a:gd name="T80" fmla="*/ 157 w 1337"/>
                <a:gd name="T81" fmla="*/ 57 h 770"/>
                <a:gd name="T82" fmla="*/ 149 w 1337"/>
                <a:gd name="T83" fmla="*/ 54 h 770"/>
                <a:gd name="T84" fmla="*/ 140 w 1337"/>
                <a:gd name="T85" fmla="*/ 54 h 770"/>
                <a:gd name="T86" fmla="*/ 121 w 1337"/>
                <a:gd name="T87" fmla="*/ 54 h 770"/>
                <a:gd name="T88" fmla="*/ 111 w 1337"/>
                <a:gd name="T89" fmla="*/ 55 h 770"/>
                <a:gd name="T90" fmla="*/ 98 w 1337"/>
                <a:gd name="T91" fmla="*/ 60 h 770"/>
                <a:gd name="T92" fmla="*/ 88 w 1337"/>
                <a:gd name="T93" fmla="*/ 67 h 770"/>
                <a:gd name="T94" fmla="*/ 79 w 1337"/>
                <a:gd name="T95" fmla="*/ 73 h 770"/>
                <a:gd name="T96" fmla="*/ 72 w 1337"/>
                <a:gd name="T97" fmla="*/ 81 h 770"/>
                <a:gd name="T98" fmla="*/ 65 w 1337"/>
                <a:gd name="T99" fmla="*/ 92 h 770"/>
                <a:gd name="T100" fmla="*/ 61 w 1337"/>
                <a:gd name="T101" fmla="*/ 101 h 770"/>
                <a:gd name="T102" fmla="*/ 58 w 1337"/>
                <a:gd name="T103" fmla="*/ 110 h 770"/>
                <a:gd name="T104" fmla="*/ 58 w 1337"/>
                <a:gd name="T105" fmla="*/ 115 h 770"/>
                <a:gd name="T106" fmla="*/ 58 w 1337"/>
                <a:gd name="T107" fmla="*/ 143 h 770"/>
                <a:gd name="T108" fmla="*/ 53 w 1337"/>
                <a:gd name="T109" fmla="*/ 149 h 770"/>
                <a:gd name="T110" fmla="*/ 42 w 1337"/>
                <a:gd name="T111" fmla="*/ 154 h 770"/>
                <a:gd name="T112" fmla="*/ 30 w 1337"/>
                <a:gd name="T113" fmla="*/ 153 h 770"/>
                <a:gd name="T114" fmla="*/ 10 w 1337"/>
                <a:gd name="T115" fmla="*/ 150 h 770"/>
                <a:gd name="T116" fmla="*/ 0 w 1337"/>
                <a:gd name="T117" fmla="*/ 144 h 7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770"/>
                <a:gd name="T179" fmla="*/ 1337 w 1337"/>
                <a:gd name="T180" fmla="*/ 770 h 7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770">
                  <a:moveTo>
                    <a:pt x="0" y="721"/>
                  </a:moveTo>
                  <a:lnTo>
                    <a:pt x="0" y="612"/>
                  </a:lnTo>
                  <a:lnTo>
                    <a:pt x="17" y="509"/>
                  </a:lnTo>
                  <a:lnTo>
                    <a:pt x="47" y="411"/>
                  </a:lnTo>
                  <a:lnTo>
                    <a:pt x="80" y="333"/>
                  </a:lnTo>
                  <a:lnTo>
                    <a:pt x="134" y="260"/>
                  </a:lnTo>
                  <a:lnTo>
                    <a:pt x="175" y="210"/>
                  </a:lnTo>
                  <a:lnTo>
                    <a:pt x="248" y="148"/>
                  </a:lnTo>
                  <a:lnTo>
                    <a:pt x="298" y="115"/>
                  </a:lnTo>
                  <a:lnTo>
                    <a:pt x="374" y="64"/>
                  </a:lnTo>
                  <a:lnTo>
                    <a:pt x="456" y="31"/>
                  </a:lnTo>
                  <a:lnTo>
                    <a:pt x="565" y="6"/>
                  </a:lnTo>
                  <a:lnTo>
                    <a:pt x="666" y="0"/>
                  </a:lnTo>
                  <a:lnTo>
                    <a:pt x="766" y="8"/>
                  </a:lnTo>
                  <a:lnTo>
                    <a:pt x="849" y="22"/>
                  </a:lnTo>
                  <a:lnTo>
                    <a:pt x="953" y="59"/>
                  </a:lnTo>
                  <a:lnTo>
                    <a:pt x="1036" y="109"/>
                  </a:lnTo>
                  <a:lnTo>
                    <a:pt x="1095" y="150"/>
                  </a:lnTo>
                  <a:lnTo>
                    <a:pt x="1153" y="207"/>
                  </a:lnTo>
                  <a:lnTo>
                    <a:pt x="1203" y="260"/>
                  </a:lnTo>
                  <a:lnTo>
                    <a:pt x="1241" y="319"/>
                  </a:lnTo>
                  <a:lnTo>
                    <a:pt x="1270" y="375"/>
                  </a:lnTo>
                  <a:lnTo>
                    <a:pt x="1300" y="445"/>
                  </a:lnTo>
                  <a:lnTo>
                    <a:pt x="1311" y="509"/>
                  </a:lnTo>
                  <a:lnTo>
                    <a:pt x="1325" y="562"/>
                  </a:lnTo>
                  <a:lnTo>
                    <a:pt x="1334" y="612"/>
                  </a:lnTo>
                  <a:lnTo>
                    <a:pt x="1337" y="710"/>
                  </a:lnTo>
                  <a:lnTo>
                    <a:pt x="1309" y="735"/>
                  </a:lnTo>
                  <a:lnTo>
                    <a:pt x="1251" y="752"/>
                  </a:lnTo>
                  <a:lnTo>
                    <a:pt x="1183" y="764"/>
                  </a:lnTo>
                  <a:lnTo>
                    <a:pt x="1111" y="752"/>
                  </a:lnTo>
                  <a:lnTo>
                    <a:pt x="1058" y="731"/>
                  </a:lnTo>
                  <a:lnTo>
                    <a:pt x="1044" y="705"/>
                  </a:lnTo>
                  <a:lnTo>
                    <a:pt x="1044" y="585"/>
                  </a:lnTo>
                  <a:lnTo>
                    <a:pt x="1036" y="535"/>
                  </a:lnTo>
                  <a:lnTo>
                    <a:pt x="1017" y="476"/>
                  </a:lnTo>
                  <a:lnTo>
                    <a:pt x="978" y="411"/>
                  </a:lnTo>
                  <a:lnTo>
                    <a:pt x="941" y="377"/>
                  </a:lnTo>
                  <a:lnTo>
                    <a:pt x="902" y="336"/>
                  </a:lnTo>
                  <a:lnTo>
                    <a:pt x="836" y="302"/>
                  </a:lnTo>
                  <a:lnTo>
                    <a:pt x="785" y="286"/>
                  </a:lnTo>
                  <a:lnTo>
                    <a:pt x="744" y="268"/>
                  </a:lnTo>
                  <a:lnTo>
                    <a:pt x="699" y="268"/>
                  </a:lnTo>
                  <a:lnTo>
                    <a:pt x="608" y="268"/>
                  </a:lnTo>
                  <a:lnTo>
                    <a:pt x="557" y="276"/>
                  </a:lnTo>
                  <a:lnTo>
                    <a:pt x="493" y="302"/>
                  </a:lnTo>
                  <a:lnTo>
                    <a:pt x="442" y="333"/>
                  </a:lnTo>
                  <a:lnTo>
                    <a:pt x="398" y="366"/>
                  </a:lnTo>
                  <a:lnTo>
                    <a:pt x="359" y="403"/>
                  </a:lnTo>
                  <a:lnTo>
                    <a:pt x="326" y="459"/>
                  </a:lnTo>
                  <a:lnTo>
                    <a:pt x="306" y="504"/>
                  </a:lnTo>
                  <a:lnTo>
                    <a:pt x="292" y="551"/>
                  </a:lnTo>
                  <a:lnTo>
                    <a:pt x="290" y="576"/>
                  </a:lnTo>
                  <a:lnTo>
                    <a:pt x="290" y="713"/>
                  </a:lnTo>
                  <a:lnTo>
                    <a:pt x="267" y="747"/>
                  </a:lnTo>
                  <a:lnTo>
                    <a:pt x="209" y="770"/>
                  </a:lnTo>
                  <a:lnTo>
                    <a:pt x="148" y="764"/>
                  </a:lnTo>
                  <a:lnTo>
                    <a:pt x="50" y="752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7620000" y="1225550"/>
            <a:ext cx="601663" cy="614363"/>
            <a:chOff x="2592" y="1191"/>
            <a:chExt cx="379" cy="387"/>
          </a:xfrm>
        </p:grpSpPr>
        <p:sp>
          <p:nvSpPr>
            <p:cNvPr id="13328" name="Freeform 200"/>
            <p:cNvSpPr>
              <a:spLocks/>
            </p:cNvSpPr>
            <p:nvPr/>
          </p:nvSpPr>
          <p:spPr bwMode="auto">
            <a:xfrm>
              <a:off x="2594" y="1339"/>
              <a:ext cx="377" cy="239"/>
            </a:xfrm>
            <a:custGeom>
              <a:avLst/>
              <a:gdLst>
                <a:gd name="T0" fmla="*/ 0 w 1884"/>
                <a:gd name="T1" fmla="*/ 0 h 1193"/>
                <a:gd name="T2" fmla="*/ 0 w 1884"/>
                <a:gd name="T3" fmla="*/ 197 h 1193"/>
                <a:gd name="T4" fmla="*/ 4 w 1884"/>
                <a:gd name="T5" fmla="*/ 206 h 1193"/>
                <a:gd name="T6" fmla="*/ 11 w 1884"/>
                <a:gd name="T7" fmla="*/ 211 h 1193"/>
                <a:gd name="T8" fmla="*/ 24 w 1884"/>
                <a:gd name="T9" fmla="*/ 217 h 1193"/>
                <a:gd name="T10" fmla="*/ 41 w 1884"/>
                <a:gd name="T11" fmla="*/ 223 h 1193"/>
                <a:gd name="T12" fmla="*/ 62 w 1884"/>
                <a:gd name="T13" fmla="*/ 229 h 1193"/>
                <a:gd name="T14" fmla="*/ 92 w 1884"/>
                <a:gd name="T15" fmla="*/ 233 h 1193"/>
                <a:gd name="T16" fmla="*/ 117 w 1884"/>
                <a:gd name="T17" fmla="*/ 236 h 1193"/>
                <a:gd name="T18" fmla="*/ 143 w 1884"/>
                <a:gd name="T19" fmla="*/ 239 h 1193"/>
                <a:gd name="T20" fmla="*/ 170 w 1884"/>
                <a:gd name="T21" fmla="*/ 239 h 1193"/>
                <a:gd name="T22" fmla="*/ 204 w 1884"/>
                <a:gd name="T23" fmla="*/ 239 h 1193"/>
                <a:gd name="T24" fmla="*/ 226 w 1884"/>
                <a:gd name="T25" fmla="*/ 239 h 1193"/>
                <a:gd name="T26" fmla="*/ 246 w 1884"/>
                <a:gd name="T27" fmla="*/ 237 h 1193"/>
                <a:gd name="T28" fmla="*/ 266 w 1884"/>
                <a:gd name="T29" fmla="*/ 236 h 1193"/>
                <a:gd name="T30" fmla="*/ 293 w 1884"/>
                <a:gd name="T31" fmla="*/ 232 h 1193"/>
                <a:gd name="T32" fmla="*/ 317 w 1884"/>
                <a:gd name="T33" fmla="*/ 228 h 1193"/>
                <a:gd name="T34" fmla="*/ 336 w 1884"/>
                <a:gd name="T35" fmla="*/ 223 h 1193"/>
                <a:gd name="T36" fmla="*/ 349 w 1884"/>
                <a:gd name="T37" fmla="*/ 220 h 1193"/>
                <a:gd name="T38" fmla="*/ 362 w 1884"/>
                <a:gd name="T39" fmla="*/ 214 h 1193"/>
                <a:gd name="T40" fmla="*/ 370 w 1884"/>
                <a:gd name="T41" fmla="*/ 208 h 1193"/>
                <a:gd name="T42" fmla="*/ 376 w 1884"/>
                <a:gd name="T43" fmla="*/ 201 h 1193"/>
                <a:gd name="T44" fmla="*/ 377 w 1884"/>
                <a:gd name="T45" fmla="*/ 195 h 1193"/>
                <a:gd name="T46" fmla="*/ 377 w 1884"/>
                <a:gd name="T47" fmla="*/ 0 h 1193"/>
                <a:gd name="T48" fmla="*/ 0 w 1884"/>
                <a:gd name="T49" fmla="*/ 0 h 1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84"/>
                <a:gd name="T76" fmla="*/ 0 h 1193"/>
                <a:gd name="T77" fmla="*/ 1884 w 1884"/>
                <a:gd name="T78" fmla="*/ 1193 h 1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84" h="1193">
                  <a:moveTo>
                    <a:pt x="0" y="2"/>
                  </a:moveTo>
                  <a:lnTo>
                    <a:pt x="0" y="983"/>
                  </a:lnTo>
                  <a:lnTo>
                    <a:pt x="20" y="1030"/>
                  </a:lnTo>
                  <a:lnTo>
                    <a:pt x="53" y="1055"/>
                  </a:lnTo>
                  <a:lnTo>
                    <a:pt x="118" y="1084"/>
                  </a:lnTo>
                  <a:lnTo>
                    <a:pt x="203" y="1115"/>
                  </a:lnTo>
                  <a:lnTo>
                    <a:pt x="308" y="1142"/>
                  </a:lnTo>
                  <a:lnTo>
                    <a:pt x="458" y="1165"/>
                  </a:lnTo>
                  <a:lnTo>
                    <a:pt x="585" y="1176"/>
                  </a:lnTo>
                  <a:lnTo>
                    <a:pt x="716" y="1191"/>
                  </a:lnTo>
                  <a:lnTo>
                    <a:pt x="851" y="1193"/>
                  </a:lnTo>
                  <a:lnTo>
                    <a:pt x="1021" y="1193"/>
                  </a:lnTo>
                  <a:lnTo>
                    <a:pt x="1131" y="1191"/>
                  </a:lnTo>
                  <a:lnTo>
                    <a:pt x="1230" y="1185"/>
                  </a:lnTo>
                  <a:lnTo>
                    <a:pt x="1327" y="1176"/>
                  </a:lnTo>
                  <a:lnTo>
                    <a:pt x="1462" y="1160"/>
                  </a:lnTo>
                  <a:lnTo>
                    <a:pt x="1586" y="1140"/>
                  </a:lnTo>
                  <a:lnTo>
                    <a:pt x="1680" y="1115"/>
                  </a:lnTo>
                  <a:lnTo>
                    <a:pt x="1742" y="1098"/>
                  </a:lnTo>
                  <a:lnTo>
                    <a:pt x="1807" y="1067"/>
                  </a:lnTo>
                  <a:lnTo>
                    <a:pt x="1849" y="1039"/>
                  </a:lnTo>
                  <a:lnTo>
                    <a:pt x="1878" y="1005"/>
                  </a:lnTo>
                  <a:lnTo>
                    <a:pt x="1884" y="975"/>
                  </a:lnTo>
                  <a:lnTo>
                    <a:pt x="188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29" name="Oval 201"/>
            <p:cNvSpPr>
              <a:spLocks noChangeArrowheads="1"/>
            </p:cNvSpPr>
            <p:nvPr/>
          </p:nvSpPr>
          <p:spPr bwMode="auto">
            <a:xfrm>
              <a:off x="2592" y="1297"/>
              <a:ext cx="375" cy="88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0" name="Freeform 202"/>
            <p:cNvSpPr>
              <a:spLocks/>
            </p:cNvSpPr>
            <p:nvPr/>
          </p:nvSpPr>
          <p:spPr bwMode="auto">
            <a:xfrm>
              <a:off x="2760" y="1418"/>
              <a:ext cx="45" cy="112"/>
            </a:xfrm>
            <a:custGeom>
              <a:avLst/>
              <a:gdLst>
                <a:gd name="T0" fmla="*/ 9 w 229"/>
                <a:gd name="T1" fmla="*/ 44 h 557"/>
                <a:gd name="T2" fmla="*/ 1 w 229"/>
                <a:gd name="T3" fmla="*/ 39 h 557"/>
                <a:gd name="T4" fmla="*/ 0 w 229"/>
                <a:gd name="T5" fmla="*/ 31 h 557"/>
                <a:gd name="T6" fmla="*/ 0 w 229"/>
                <a:gd name="T7" fmla="*/ 20 h 557"/>
                <a:gd name="T8" fmla="*/ 6 w 229"/>
                <a:gd name="T9" fmla="*/ 6 h 557"/>
                <a:gd name="T10" fmla="*/ 16 w 229"/>
                <a:gd name="T11" fmla="*/ 0 h 557"/>
                <a:gd name="T12" fmla="*/ 28 w 229"/>
                <a:gd name="T13" fmla="*/ 0 h 557"/>
                <a:gd name="T14" fmla="*/ 39 w 229"/>
                <a:gd name="T15" fmla="*/ 6 h 557"/>
                <a:gd name="T16" fmla="*/ 43 w 229"/>
                <a:gd name="T17" fmla="*/ 20 h 557"/>
                <a:gd name="T18" fmla="*/ 41 w 229"/>
                <a:gd name="T19" fmla="*/ 36 h 557"/>
                <a:gd name="T20" fmla="*/ 35 w 229"/>
                <a:gd name="T21" fmla="*/ 44 h 557"/>
                <a:gd name="T22" fmla="*/ 26 w 229"/>
                <a:gd name="T23" fmla="*/ 48 h 557"/>
                <a:gd name="T24" fmla="*/ 45 w 229"/>
                <a:gd name="T25" fmla="*/ 112 h 557"/>
                <a:gd name="T26" fmla="*/ 0 w 229"/>
                <a:gd name="T27" fmla="*/ 112 h 557"/>
                <a:gd name="T28" fmla="*/ 15 w 229"/>
                <a:gd name="T29" fmla="*/ 47 h 557"/>
                <a:gd name="T30" fmla="*/ 9 w 229"/>
                <a:gd name="T31" fmla="*/ 44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9"/>
                <a:gd name="T49" fmla="*/ 0 h 557"/>
                <a:gd name="T50" fmla="*/ 229 w 229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9" h="557">
                  <a:moveTo>
                    <a:pt x="44" y="221"/>
                  </a:moveTo>
                  <a:lnTo>
                    <a:pt x="3" y="193"/>
                  </a:lnTo>
                  <a:lnTo>
                    <a:pt x="0" y="152"/>
                  </a:lnTo>
                  <a:lnTo>
                    <a:pt x="0" y="101"/>
                  </a:lnTo>
                  <a:lnTo>
                    <a:pt x="32" y="32"/>
                  </a:lnTo>
                  <a:lnTo>
                    <a:pt x="79" y="0"/>
                  </a:lnTo>
                  <a:lnTo>
                    <a:pt x="141" y="0"/>
                  </a:lnTo>
                  <a:lnTo>
                    <a:pt x="196" y="32"/>
                  </a:lnTo>
                  <a:lnTo>
                    <a:pt x="218" y="101"/>
                  </a:lnTo>
                  <a:lnTo>
                    <a:pt x="208" y="180"/>
                  </a:lnTo>
                  <a:lnTo>
                    <a:pt x="178" y="221"/>
                  </a:lnTo>
                  <a:lnTo>
                    <a:pt x="131" y="239"/>
                  </a:lnTo>
                  <a:lnTo>
                    <a:pt x="229" y="557"/>
                  </a:lnTo>
                  <a:lnTo>
                    <a:pt x="0" y="557"/>
                  </a:lnTo>
                  <a:lnTo>
                    <a:pt x="76" y="235"/>
                  </a:lnTo>
                  <a:lnTo>
                    <a:pt x="44" y="221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331" name="Freeform 203"/>
            <p:cNvSpPr>
              <a:spLocks/>
            </p:cNvSpPr>
            <p:nvPr/>
          </p:nvSpPr>
          <p:spPr bwMode="auto">
            <a:xfrm>
              <a:off x="2653" y="1191"/>
              <a:ext cx="267" cy="154"/>
            </a:xfrm>
            <a:custGeom>
              <a:avLst/>
              <a:gdLst>
                <a:gd name="T0" fmla="*/ 0 w 1337"/>
                <a:gd name="T1" fmla="*/ 144 h 770"/>
                <a:gd name="T2" fmla="*/ 0 w 1337"/>
                <a:gd name="T3" fmla="*/ 122 h 770"/>
                <a:gd name="T4" fmla="*/ 3 w 1337"/>
                <a:gd name="T5" fmla="*/ 102 h 770"/>
                <a:gd name="T6" fmla="*/ 9 w 1337"/>
                <a:gd name="T7" fmla="*/ 82 h 770"/>
                <a:gd name="T8" fmla="*/ 16 w 1337"/>
                <a:gd name="T9" fmla="*/ 67 h 770"/>
                <a:gd name="T10" fmla="*/ 27 w 1337"/>
                <a:gd name="T11" fmla="*/ 52 h 770"/>
                <a:gd name="T12" fmla="*/ 35 w 1337"/>
                <a:gd name="T13" fmla="*/ 42 h 770"/>
                <a:gd name="T14" fmla="*/ 50 w 1337"/>
                <a:gd name="T15" fmla="*/ 30 h 770"/>
                <a:gd name="T16" fmla="*/ 60 w 1337"/>
                <a:gd name="T17" fmla="*/ 23 h 770"/>
                <a:gd name="T18" fmla="*/ 75 w 1337"/>
                <a:gd name="T19" fmla="*/ 13 h 770"/>
                <a:gd name="T20" fmla="*/ 91 w 1337"/>
                <a:gd name="T21" fmla="*/ 6 h 770"/>
                <a:gd name="T22" fmla="*/ 113 w 1337"/>
                <a:gd name="T23" fmla="*/ 1 h 770"/>
                <a:gd name="T24" fmla="*/ 133 w 1337"/>
                <a:gd name="T25" fmla="*/ 0 h 770"/>
                <a:gd name="T26" fmla="*/ 153 w 1337"/>
                <a:gd name="T27" fmla="*/ 2 h 770"/>
                <a:gd name="T28" fmla="*/ 170 w 1337"/>
                <a:gd name="T29" fmla="*/ 4 h 770"/>
                <a:gd name="T30" fmla="*/ 190 w 1337"/>
                <a:gd name="T31" fmla="*/ 12 h 770"/>
                <a:gd name="T32" fmla="*/ 207 w 1337"/>
                <a:gd name="T33" fmla="*/ 22 h 770"/>
                <a:gd name="T34" fmla="*/ 219 w 1337"/>
                <a:gd name="T35" fmla="*/ 30 h 770"/>
                <a:gd name="T36" fmla="*/ 230 w 1337"/>
                <a:gd name="T37" fmla="*/ 41 h 770"/>
                <a:gd name="T38" fmla="*/ 240 w 1337"/>
                <a:gd name="T39" fmla="*/ 52 h 770"/>
                <a:gd name="T40" fmla="*/ 248 w 1337"/>
                <a:gd name="T41" fmla="*/ 64 h 770"/>
                <a:gd name="T42" fmla="*/ 254 w 1337"/>
                <a:gd name="T43" fmla="*/ 75 h 770"/>
                <a:gd name="T44" fmla="*/ 260 w 1337"/>
                <a:gd name="T45" fmla="*/ 89 h 770"/>
                <a:gd name="T46" fmla="*/ 262 w 1337"/>
                <a:gd name="T47" fmla="*/ 102 h 770"/>
                <a:gd name="T48" fmla="*/ 265 w 1337"/>
                <a:gd name="T49" fmla="*/ 112 h 770"/>
                <a:gd name="T50" fmla="*/ 266 w 1337"/>
                <a:gd name="T51" fmla="*/ 122 h 770"/>
                <a:gd name="T52" fmla="*/ 267 w 1337"/>
                <a:gd name="T53" fmla="*/ 142 h 770"/>
                <a:gd name="T54" fmla="*/ 261 w 1337"/>
                <a:gd name="T55" fmla="*/ 147 h 770"/>
                <a:gd name="T56" fmla="*/ 250 w 1337"/>
                <a:gd name="T57" fmla="*/ 150 h 770"/>
                <a:gd name="T58" fmla="*/ 236 w 1337"/>
                <a:gd name="T59" fmla="*/ 153 h 770"/>
                <a:gd name="T60" fmla="*/ 222 w 1337"/>
                <a:gd name="T61" fmla="*/ 150 h 770"/>
                <a:gd name="T62" fmla="*/ 211 w 1337"/>
                <a:gd name="T63" fmla="*/ 146 h 770"/>
                <a:gd name="T64" fmla="*/ 208 w 1337"/>
                <a:gd name="T65" fmla="*/ 141 h 770"/>
                <a:gd name="T66" fmla="*/ 208 w 1337"/>
                <a:gd name="T67" fmla="*/ 117 h 770"/>
                <a:gd name="T68" fmla="*/ 207 w 1337"/>
                <a:gd name="T69" fmla="*/ 107 h 770"/>
                <a:gd name="T70" fmla="*/ 203 w 1337"/>
                <a:gd name="T71" fmla="*/ 95 h 770"/>
                <a:gd name="T72" fmla="*/ 195 w 1337"/>
                <a:gd name="T73" fmla="*/ 82 h 770"/>
                <a:gd name="T74" fmla="*/ 188 w 1337"/>
                <a:gd name="T75" fmla="*/ 75 h 770"/>
                <a:gd name="T76" fmla="*/ 180 w 1337"/>
                <a:gd name="T77" fmla="*/ 67 h 770"/>
                <a:gd name="T78" fmla="*/ 167 w 1337"/>
                <a:gd name="T79" fmla="*/ 60 h 770"/>
                <a:gd name="T80" fmla="*/ 157 w 1337"/>
                <a:gd name="T81" fmla="*/ 57 h 770"/>
                <a:gd name="T82" fmla="*/ 149 w 1337"/>
                <a:gd name="T83" fmla="*/ 54 h 770"/>
                <a:gd name="T84" fmla="*/ 140 w 1337"/>
                <a:gd name="T85" fmla="*/ 54 h 770"/>
                <a:gd name="T86" fmla="*/ 121 w 1337"/>
                <a:gd name="T87" fmla="*/ 54 h 770"/>
                <a:gd name="T88" fmla="*/ 111 w 1337"/>
                <a:gd name="T89" fmla="*/ 55 h 770"/>
                <a:gd name="T90" fmla="*/ 98 w 1337"/>
                <a:gd name="T91" fmla="*/ 60 h 770"/>
                <a:gd name="T92" fmla="*/ 88 w 1337"/>
                <a:gd name="T93" fmla="*/ 67 h 770"/>
                <a:gd name="T94" fmla="*/ 79 w 1337"/>
                <a:gd name="T95" fmla="*/ 73 h 770"/>
                <a:gd name="T96" fmla="*/ 72 w 1337"/>
                <a:gd name="T97" fmla="*/ 81 h 770"/>
                <a:gd name="T98" fmla="*/ 65 w 1337"/>
                <a:gd name="T99" fmla="*/ 92 h 770"/>
                <a:gd name="T100" fmla="*/ 61 w 1337"/>
                <a:gd name="T101" fmla="*/ 101 h 770"/>
                <a:gd name="T102" fmla="*/ 58 w 1337"/>
                <a:gd name="T103" fmla="*/ 110 h 770"/>
                <a:gd name="T104" fmla="*/ 58 w 1337"/>
                <a:gd name="T105" fmla="*/ 115 h 770"/>
                <a:gd name="T106" fmla="*/ 58 w 1337"/>
                <a:gd name="T107" fmla="*/ 143 h 770"/>
                <a:gd name="T108" fmla="*/ 53 w 1337"/>
                <a:gd name="T109" fmla="*/ 149 h 770"/>
                <a:gd name="T110" fmla="*/ 42 w 1337"/>
                <a:gd name="T111" fmla="*/ 154 h 770"/>
                <a:gd name="T112" fmla="*/ 30 w 1337"/>
                <a:gd name="T113" fmla="*/ 153 h 770"/>
                <a:gd name="T114" fmla="*/ 10 w 1337"/>
                <a:gd name="T115" fmla="*/ 150 h 770"/>
                <a:gd name="T116" fmla="*/ 0 w 1337"/>
                <a:gd name="T117" fmla="*/ 144 h 7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7"/>
                <a:gd name="T178" fmla="*/ 0 h 770"/>
                <a:gd name="T179" fmla="*/ 1337 w 1337"/>
                <a:gd name="T180" fmla="*/ 770 h 7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7" h="770">
                  <a:moveTo>
                    <a:pt x="0" y="721"/>
                  </a:moveTo>
                  <a:lnTo>
                    <a:pt x="0" y="612"/>
                  </a:lnTo>
                  <a:lnTo>
                    <a:pt x="17" y="509"/>
                  </a:lnTo>
                  <a:lnTo>
                    <a:pt x="47" y="411"/>
                  </a:lnTo>
                  <a:lnTo>
                    <a:pt x="80" y="333"/>
                  </a:lnTo>
                  <a:lnTo>
                    <a:pt x="134" y="260"/>
                  </a:lnTo>
                  <a:lnTo>
                    <a:pt x="175" y="210"/>
                  </a:lnTo>
                  <a:lnTo>
                    <a:pt x="248" y="148"/>
                  </a:lnTo>
                  <a:lnTo>
                    <a:pt x="298" y="115"/>
                  </a:lnTo>
                  <a:lnTo>
                    <a:pt x="374" y="64"/>
                  </a:lnTo>
                  <a:lnTo>
                    <a:pt x="456" y="31"/>
                  </a:lnTo>
                  <a:lnTo>
                    <a:pt x="565" y="6"/>
                  </a:lnTo>
                  <a:lnTo>
                    <a:pt x="666" y="0"/>
                  </a:lnTo>
                  <a:lnTo>
                    <a:pt x="766" y="8"/>
                  </a:lnTo>
                  <a:lnTo>
                    <a:pt x="849" y="22"/>
                  </a:lnTo>
                  <a:lnTo>
                    <a:pt x="953" y="59"/>
                  </a:lnTo>
                  <a:lnTo>
                    <a:pt x="1036" y="109"/>
                  </a:lnTo>
                  <a:lnTo>
                    <a:pt x="1095" y="150"/>
                  </a:lnTo>
                  <a:lnTo>
                    <a:pt x="1153" y="207"/>
                  </a:lnTo>
                  <a:lnTo>
                    <a:pt x="1203" y="260"/>
                  </a:lnTo>
                  <a:lnTo>
                    <a:pt x="1241" y="319"/>
                  </a:lnTo>
                  <a:lnTo>
                    <a:pt x="1270" y="375"/>
                  </a:lnTo>
                  <a:lnTo>
                    <a:pt x="1300" y="445"/>
                  </a:lnTo>
                  <a:lnTo>
                    <a:pt x="1311" y="509"/>
                  </a:lnTo>
                  <a:lnTo>
                    <a:pt x="1325" y="562"/>
                  </a:lnTo>
                  <a:lnTo>
                    <a:pt x="1334" y="612"/>
                  </a:lnTo>
                  <a:lnTo>
                    <a:pt x="1337" y="710"/>
                  </a:lnTo>
                  <a:lnTo>
                    <a:pt x="1309" y="735"/>
                  </a:lnTo>
                  <a:lnTo>
                    <a:pt x="1251" y="752"/>
                  </a:lnTo>
                  <a:lnTo>
                    <a:pt x="1183" y="764"/>
                  </a:lnTo>
                  <a:lnTo>
                    <a:pt x="1111" y="752"/>
                  </a:lnTo>
                  <a:lnTo>
                    <a:pt x="1058" y="731"/>
                  </a:lnTo>
                  <a:lnTo>
                    <a:pt x="1044" y="705"/>
                  </a:lnTo>
                  <a:lnTo>
                    <a:pt x="1044" y="585"/>
                  </a:lnTo>
                  <a:lnTo>
                    <a:pt x="1036" y="535"/>
                  </a:lnTo>
                  <a:lnTo>
                    <a:pt x="1017" y="476"/>
                  </a:lnTo>
                  <a:lnTo>
                    <a:pt x="978" y="411"/>
                  </a:lnTo>
                  <a:lnTo>
                    <a:pt x="941" y="377"/>
                  </a:lnTo>
                  <a:lnTo>
                    <a:pt x="902" y="336"/>
                  </a:lnTo>
                  <a:lnTo>
                    <a:pt x="836" y="302"/>
                  </a:lnTo>
                  <a:lnTo>
                    <a:pt x="785" y="286"/>
                  </a:lnTo>
                  <a:lnTo>
                    <a:pt x="744" y="268"/>
                  </a:lnTo>
                  <a:lnTo>
                    <a:pt x="699" y="268"/>
                  </a:lnTo>
                  <a:lnTo>
                    <a:pt x="608" y="268"/>
                  </a:lnTo>
                  <a:lnTo>
                    <a:pt x="557" y="276"/>
                  </a:lnTo>
                  <a:lnTo>
                    <a:pt x="493" y="302"/>
                  </a:lnTo>
                  <a:lnTo>
                    <a:pt x="442" y="333"/>
                  </a:lnTo>
                  <a:lnTo>
                    <a:pt x="398" y="366"/>
                  </a:lnTo>
                  <a:lnTo>
                    <a:pt x="359" y="403"/>
                  </a:lnTo>
                  <a:lnTo>
                    <a:pt x="326" y="459"/>
                  </a:lnTo>
                  <a:lnTo>
                    <a:pt x="306" y="504"/>
                  </a:lnTo>
                  <a:lnTo>
                    <a:pt x="292" y="551"/>
                  </a:lnTo>
                  <a:lnTo>
                    <a:pt x="290" y="576"/>
                  </a:lnTo>
                  <a:lnTo>
                    <a:pt x="290" y="713"/>
                  </a:lnTo>
                  <a:lnTo>
                    <a:pt x="267" y="747"/>
                  </a:lnTo>
                  <a:lnTo>
                    <a:pt x="209" y="770"/>
                  </a:lnTo>
                  <a:lnTo>
                    <a:pt x="148" y="764"/>
                  </a:lnTo>
                  <a:lnTo>
                    <a:pt x="50" y="752"/>
                  </a:lnTo>
                  <a:lnTo>
                    <a:pt x="0" y="721"/>
                  </a:lnTo>
                  <a:close/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</p:grpSp>
      <p:pic>
        <p:nvPicPr>
          <p:cNvPr id="13324" name="Picture 204" descr="C:\WINNT\Profiles\arit\Application Data\Microsoft\Media Catalog\Downloaded Clips\cl23\j008872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3657600"/>
            <a:ext cx="1447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5" name="AutoShape 261"/>
          <p:cNvCxnSpPr>
            <a:cxnSpLocks noChangeShapeType="1"/>
          </p:cNvCxnSpPr>
          <p:nvPr/>
        </p:nvCxnSpPr>
        <p:spPr bwMode="auto">
          <a:xfrm flipV="1">
            <a:off x="2855913" y="4311650"/>
            <a:ext cx="1182687" cy="933450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326" name="AutoShape 262"/>
          <p:cNvCxnSpPr>
            <a:cxnSpLocks noChangeShapeType="1"/>
          </p:cNvCxnSpPr>
          <p:nvPr/>
        </p:nvCxnSpPr>
        <p:spPr bwMode="auto">
          <a:xfrm>
            <a:off x="5486400" y="4311650"/>
            <a:ext cx="1371600" cy="9318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7" name="Text Box 263"/>
          <p:cNvSpPr txBox="1">
            <a:spLocks noChangeArrowheads="1"/>
          </p:cNvSpPr>
          <p:nvPr/>
        </p:nvSpPr>
        <p:spPr bwMode="auto">
          <a:xfrm>
            <a:off x="3810000" y="9906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rgbClr val="00009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Mark Karpovsky</a:t>
            </a:r>
          </a:p>
        </p:txBody>
      </p:sp>
      <p:pic>
        <p:nvPicPr>
          <p:cNvPr id="28676" name="Picture 4" descr="karp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323975"/>
            <a:ext cx="1504950" cy="2006600"/>
          </a:xfrm>
          <a:prstGeom prst="rect">
            <a:avLst/>
          </a:prstGeo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46075" y="3578225"/>
            <a:ext cx="3030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Professor</a:t>
            </a:r>
          </a:p>
          <a:p>
            <a:r>
              <a:rPr lang="en-US" sz="1400">
                <a:latin typeface="Tahoma" charset="0"/>
              </a:rPr>
              <a:t>Electrical and Computer Engineering</a:t>
            </a:r>
          </a:p>
          <a:p>
            <a:r>
              <a:rPr lang="en-US" sz="1400">
                <a:latin typeface="Tahoma" charset="0"/>
              </a:rPr>
              <a:t>College of Engineering</a:t>
            </a:r>
          </a:p>
          <a:p>
            <a:r>
              <a:rPr lang="en-US" sz="1400">
                <a:latin typeface="Tahoma" charset="0"/>
              </a:rPr>
              <a:t>http://mark.bu.edu</a:t>
            </a:r>
          </a:p>
        </p:txBody>
      </p:sp>
      <p:sp>
        <p:nvSpPr>
          <p:cNvPr id="28680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Design of secure cryptographic devices and smart cards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Routing in interconnection networks design and protection of cryptographic devices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Fault-tolerant computing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Error correcting codes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Testing and diagnosis of computer hardware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Leonid Reyzin</a:t>
            </a:r>
          </a:p>
        </p:txBody>
      </p:sp>
      <p:pic>
        <p:nvPicPr>
          <p:cNvPr id="24580" name="Picture 4" descr="Reyz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19213"/>
            <a:ext cx="1379538" cy="2079625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46075" y="3578225"/>
            <a:ext cx="2740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Associate Professor</a:t>
            </a:r>
          </a:p>
          <a:p>
            <a:r>
              <a:rPr lang="en-US" sz="1400">
                <a:latin typeface="Tahoma" charset="0"/>
              </a:rPr>
              <a:t>Computer Science Department</a:t>
            </a:r>
          </a:p>
          <a:p>
            <a:r>
              <a:rPr lang="en-US" sz="1400">
                <a:latin typeface="Tahoma" charset="0"/>
              </a:rPr>
              <a:t>College of Arts and Sciences</a:t>
            </a:r>
          </a:p>
          <a:p>
            <a:r>
              <a:rPr lang="en-US" sz="1400">
                <a:latin typeface="Tahoma" charset="0"/>
              </a:rPr>
              <a:t>http://www.cs.bu.edu/fac/reyzin</a:t>
            </a:r>
          </a:p>
        </p:txBody>
      </p:sp>
      <p:sp>
        <p:nvSpPr>
          <p:cNvPr id="24583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Cryptography</a:t>
            </a:r>
            <a:r>
              <a:rPr lang="en-US" sz="2800">
                <a:solidFill>
                  <a:srgbClr val="262699"/>
                </a:solidFill>
                <a:latin typeface="Tahoma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David Starobinski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752850" y="1428750"/>
            <a:ext cx="4705350" cy="46672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>
                <a:solidFill>
                  <a:schemeClr val="hlink"/>
                </a:solidFill>
                <a:ea typeface="ＭＳ Ｐゴシック" charset="-128"/>
              </a:rPr>
              <a:t>Research Interest</a:t>
            </a:r>
          </a:p>
          <a:p>
            <a:r>
              <a:rPr lang="en-US" sz="2400" smtClean="0">
                <a:ea typeface="ＭＳ Ｐゴシック" charset="-128"/>
              </a:rPr>
              <a:t>Wireless networking and security </a:t>
            </a:r>
          </a:p>
          <a:p>
            <a:r>
              <a:rPr lang="en-US" sz="2400" smtClean="0">
                <a:ea typeface="ＭＳ Ｐゴシック" charset="-128"/>
              </a:rPr>
              <a:t>Network economics </a:t>
            </a:r>
          </a:p>
          <a:p>
            <a:r>
              <a:rPr lang="en-US" sz="2400" smtClean="0">
                <a:ea typeface="ＭＳ Ｐゴシック" charset="-128"/>
              </a:rPr>
              <a:t>Stochastic Processes  </a:t>
            </a:r>
          </a:p>
          <a:p>
            <a:r>
              <a:rPr lang="en-US" sz="2400" smtClean="0">
                <a:ea typeface="ＭＳ Ｐゴシック" charset="-128"/>
              </a:rPr>
              <a:t>Algorithms</a:t>
            </a:r>
            <a:r>
              <a:rPr lang="en-US" smtClean="0">
                <a:ea typeface="ＭＳ Ｐゴシック" charset="-128"/>
              </a:rPr>
              <a:t> </a:t>
            </a:r>
          </a:p>
          <a:p>
            <a:pPr>
              <a:buFontTx/>
              <a:buNone/>
            </a:pPr>
            <a:endParaRPr lang="en-US" smtClean="0">
              <a:ea typeface="ＭＳ Ｐゴシック" charset="-128"/>
            </a:endParaRPr>
          </a:p>
        </p:txBody>
      </p:sp>
      <p:pic>
        <p:nvPicPr>
          <p:cNvPr id="29700" name="Picture 4" descr="starobin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323975"/>
            <a:ext cx="1528762" cy="203835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6075" y="3578225"/>
            <a:ext cx="3030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Associate Professor</a:t>
            </a:r>
          </a:p>
          <a:p>
            <a:r>
              <a:rPr lang="en-US" sz="1400">
                <a:latin typeface="Tahoma" charset="0"/>
              </a:rPr>
              <a:t>Electrical and Computer Engineering</a:t>
            </a:r>
          </a:p>
          <a:p>
            <a:r>
              <a:rPr lang="en-US" sz="1400">
                <a:latin typeface="Tahoma" charset="0"/>
              </a:rPr>
              <a:t>College of Engineering</a:t>
            </a:r>
          </a:p>
          <a:p>
            <a:r>
              <a:rPr lang="en-US" sz="1400">
                <a:latin typeface="Tahoma" charset="0"/>
              </a:rPr>
              <a:t>http://people.bu.edu/staro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Ari Trachtenberg</a:t>
            </a:r>
          </a:p>
        </p:txBody>
      </p:sp>
      <p:pic>
        <p:nvPicPr>
          <p:cNvPr id="25604" name="Picture 4" descr="trachten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333500"/>
            <a:ext cx="1565275" cy="2093913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46075" y="3578225"/>
            <a:ext cx="30305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Associate Professor</a:t>
            </a:r>
          </a:p>
          <a:p>
            <a:r>
              <a:rPr lang="en-US" sz="1400">
                <a:latin typeface="Tahoma" charset="0"/>
              </a:rPr>
              <a:t>Electrical and Computer Engineering</a:t>
            </a:r>
          </a:p>
          <a:p>
            <a:r>
              <a:rPr lang="en-US" sz="1400">
                <a:latin typeface="Tahoma" charset="0"/>
              </a:rPr>
              <a:t>College of Engineering</a:t>
            </a:r>
          </a:p>
          <a:p>
            <a:r>
              <a:rPr lang="en-US" sz="1400">
                <a:latin typeface="Tahoma" charset="0"/>
              </a:rPr>
              <a:t>http://people.bu.edu/trachten</a:t>
            </a:r>
          </a:p>
        </p:txBody>
      </p:sp>
      <p:sp>
        <p:nvSpPr>
          <p:cNvPr id="25607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Error correcting codes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Security and algorithms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Data synchronization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Location detection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Sensors, PDAs, smartphones</a:t>
            </a:r>
            <a:endParaRPr lang="en-US" sz="2800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Nikos Triandopoulos</a:t>
            </a:r>
          </a:p>
        </p:txBody>
      </p:sp>
      <p:pic>
        <p:nvPicPr>
          <p:cNvPr id="22532" name="Picture 4" descr="Triandopoul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333500"/>
            <a:ext cx="1379538" cy="207010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6075" y="3578225"/>
            <a:ext cx="31035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Research Assistant Professor </a:t>
            </a:r>
          </a:p>
          <a:p>
            <a:r>
              <a:rPr lang="en-US" sz="1400">
                <a:latin typeface="Tahoma" charset="0"/>
              </a:rPr>
              <a:t>RISCS Center and Computer Science </a:t>
            </a:r>
          </a:p>
          <a:p>
            <a:r>
              <a:rPr lang="en-US" sz="1400">
                <a:latin typeface="Tahoma" charset="0"/>
              </a:rPr>
              <a:t>http://www.cs.bu.edu/~nikos</a:t>
            </a:r>
          </a:p>
        </p:txBody>
      </p:sp>
      <p:sp>
        <p:nvSpPr>
          <p:cNvPr id="22535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Information Security &amp; Privacy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Network Security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Distributed System Security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Secure Protocol Design</a:t>
            </a:r>
            <a:r>
              <a:rPr lang="en-US" sz="2800">
                <a:solidFill>
                  <a:srgbClr val="262699"/>
                </a:solidFill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Tanya Zlateva</a:t>
            </a:r>
          </a:p>
        </p:txBody>
      </p:sp>
      <p:pic>
        <p:nvPicPr>
          <p:cNvPr id="27655" name="Picture 7" descr="zlat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301750"/>
            <a:ext cx="1352550" cy="2030413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6075" y="3578225"/>
            <a:ext cx="25796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charset="0"/>
              </a:rPr>
              <a:t>Associate Professor</a:t>
            </a:r>
          </a:p>
          <a:p>
            <a:r>
              <a:rPr lang="en-US" sz="1400">
                <a:latin typeface="Tahoma" charset="0"/>
              </a:rPr>
              <a:t>Computer Science Department</a:t>
            </a:r>
          </a:p>
          <a:p>
            <a:r>
              <a:rPr lang="en-US" sz="1400">
                <a:latin typeface="Tahoma" charset="0"/>
              </a:rPr>
              <a:t>Metropolitan College</a:t>
            </a:r>
          </a:p>
          <a:p>
            <a:r>
              <a:rPr lang="en-US" sz="1400">
                <a:latin typeface="Tahoma" charset="0"/>
              </a:rPr>
              <a:t>http://people.bu.edu/zlateva</a:t>
            </a:r>
          </a:p>
        </p:txBody>
      </p:sp>
      <p:sp>
        <p:nvSpPr>
          <p:cNvPr id="27657" name="Content Placeholder 2"/>
          <p:cNvSpPr>
            <a:spLocks/>
          </p:cNvSpPr>
          <p:nvPr/>
        </p:nvSpPr>
        <p:spPr bwMode="auto">
          <a:xfrm>
            <a:off x="3752850" y="1428750"/>
            <a:ext cx="47053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Research Interest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Computational Modeling of Visual Perception, Recognition, Three Dimensional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262699"/>
                </a:solidFill>
                <a:latin typeface="Tahoma" charset="0"/>
              </a:rPr>
              <a:t>Representations of Object Shape, Parallel and Distributed Processing</a:t>
            </a:r>
            <a:r>
              <a:rPr lang="en-US" sz="2800">
                <a:solidFill>
                  <a:srgbClr val="262699"/>
                </a:solidFill>
                <a:latin typeface="Tahoma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2626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Integrated Security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Economics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Metadata </a:t>
            </a:r>
            <a:r>
              <a:rPr lang="en-US" sz="1500" dirty="0" smtClean="0">
                <a:ea typeface="ＭＳ Ｐゴシック" charset="-128"/>
              </a:rPr>
              <a:t>(MC)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Cost for inconvenience </a:t>
            </a:r>
            <a:r>
              <a:rPr lang="en-US" sz="1500" dirty="0" smtClean="0">
                <a:ea typeface="ＭＳ Ｐゴシック" charset="-128"/>
              </a:rPr>
              <a:t>(DS)</a:t>
            </a:r>
          </a:p>
          <a:p>
            <a:r>
              <a:rPr lang="en-US" b="1" dirty="0" smtClean="0">
                <a:ea typeface="ＭＳ Ｐゴシック" charset="-128"/>
              </a:rPr>
              <a:t>Hardware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High costs for security </a:t>
            </a:r>
            <a:r>
              <a:rPr lang="en-US" sz="1500" dirty="0" smtClean="0">
                <a:ea typeface="ＭＳ Ｐゴシック" charset="-128"/>
              </a:rPr>
              <a:t>(MK)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Can sensor mitigate costs? </a:t>
            </a:r>
            <a:r>
              <a:rPr lang="en-US" sz="1500" dirty="0" smtClean="0">
                <a:ea typeface="ＭＳ Ｐゴシック" charset="-128"/>
              </a:rPr>
              <a:t>(AT)</a:t>
            </a:r>
          </a:p>
          <a:p>
            <a:r>
              <a:rPr lang="en-US" b="1" dirty="0" smtClean="0">
                <a:ea typeface="ＭＳ Ｐゴシック" charset="-128"/>
              </a:rPr>
              <a:t>Network and System Level</a:t>
            </a:r>
          </a:p>
          <a:p>
            <a:pPr lvl="1"/>
            <a:r>
              <a:rPr lang="en-US" dirty="0" err="1" smtClean="0">
                <a:ea typeface="ＭＳ Ｐゴシック" charset="-128"/>
              </a:rPr>
              <a:t>Crowdsourcing</a:t>
            </a:r>
            <a:r>
              <a:rPr lang="en-US" dirty="0" smtClean="0">
                <a:ea typeface="ＭＳ Ｐゴシック" charset="-128"/>
              </a:rPr>
              <a:t> anomaly detection </a:t>
            </a:r>
            <a:r>
              <a:rPr lang="en-US" sz="1500" dirty="0" smtClean="0">
                <a:ea typeface="ＭＳ Ｐゴシック" charset="-128"/>
              </a:rPr>
              <a:t>(MC)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Smartphone as a sensor network </a:t>
            </a:r>
            <a:r>
              <a:rPr lang="en-US" sz="1500" dirty="0" smtClean="0">
                <a:ea typeface="ＭＳ Ｐゴシック" charset="-128"/>
              </a:rPr>
              <a:t>(DS</a:t>
            </a:r>
            <a:r>
              <a:rPr lang="en-US" sz="1500" dirty="0" smtClean="0">
                <a:ea typeface="ＭＳ Ｐゴシック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Software-defined radios </a:t>
            </a:r>
            <a:r>
              <a:rPr lang="en-US" sz="1500" dirty="0" smtClean="0">
                <a:ea typeface="ＭＳ Ｐゴシック" charset="-128"/>
              </a:rPr>
              <a:t>(GT)</a:t>
            </a:r>
            <a:endParaRPr lang="en-US" sz="1500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219200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19400"/>
            <a:ext cx="1243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7975" y="4371975"/>
            <a:ext cx="2486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The Promise of Ubiquitous</a:t>
            </a:r>
            <a:b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</a:br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Communication and Computation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8205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Unrestrained collaboration in groups large and small</a:t>
            </a:r>
          </a:p>
          <a:p>
            <a:r>
              <a:rPr lang="en-US" b="1" dirty="0" smtClean="0">
                <a:ea typeface="ＭＳ Ｐゴシック" charset="-128"/>
              </a:rPr>
              <a:t>Examples: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Crime-reporting with protection from corruptible authorities (when police are potentially corrupt)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Political organizing without (state-owned?) media filters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Real-time traffic monitoring</a:t>
            </a:r>
          </a:p>
          <a:p>
            <a:pPr lvl="1"/>
            <a:r>
              <a:rPr lang="en-US" dirty="0" smtClean="0">
                <a:ea typeface="ＭＳ Ｐゴシック" charset="-128"/>
              </a:rPr>
              <a:t>Disaster relief</a:t>
            </a:r>
          </a:p>
          <a:p>
            <a:r>
              <a:rPr lang="en-US" b="1" dirty="0" smtClean="0">
                <a:ea typeface="ＭＳ Ｐゴシック" charset="-128"/>
              </a:rPr>
              <a:t>Problems: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How do you get valid information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In a way that preserves individual privacy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In a way that gives people a reason to participate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(no privacy </a:t>
            </a:r>
            <a:r>
              <a:rPr lang="en-US" dirty="0" smtClean="0">
                <a:ea typeface="ＭＳ Ｐゴシック" charset="-128"/>
                <a:sym typeface="Symbol" pitchFamily="18" charset="2"/>
              </a:rPr>
              <a:t> no participation)</a:t>
            </a:r>
          </a:p>
          <a:p>
            <a:pPr lvl="1"/>
            <a:r>
              <a:rPr lang="en-US" dirty="0" smtClean="0">
                <a:ea typeface="ＭＳ Ｐゴシック" charset="-128"/>
                <a:sym typeface="Symbol" pitchFamily="18" charset="2"/>
              </a:rPr>
              <a:t>(no validity  data pollution  no participation)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Privacy - more than confidentiality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75" y="1033463"/>
            <a:ext cx="9521825" cy="464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a general concern, decomposable into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confidentiality of contents of communication (TLS)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freedom from traffic analysis </a:t>
            </a:r>
            <a:r>
              <a:rPr lang="en-US" dirty="0" smtClean="0">
                <a:ea typeface="ＭＳ Ｐゴシック" charset="-128"/>
              </a:rPr>
              <a:t>(Tor </a:t>
            </a:r>
            <a:r>
              <a:rPr lang="en-US" dirty="0" smtClean="0">
                <a:ea typeface="ＭＳ Ｐゴシック" charset="-128"/>
              </a:rPr>
              <a:t>for IP, ?)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freedom from query analysis (private information retrieval)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confidentiality of location (?)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? (?)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r>
              <a:rPr lang="en-US" b="1" dirty="0" err="1" smtClean="0">
                <a:ea typeface="ＭＳ Ｐゴシック" charset="-128"/>
              </a:rPr>
              <a:t>softphone</a:t>
            </a:r>
            <a:r>
              <a:rPr lang="en-US" b="1" dirty="0" smtClean="0">
                <a:ea typeface="ＭＳ Ｐゴシック" charset="-128"/>
              </a:rPr>
              <a:t>-related particular challenges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location, location, location!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always-with-human and multifaceted (</a:t>
            </a:r>
            <a:r>
              <a:rPr lang="en-US" dirty="0" err="1" smtClean="0">
                <a:ea typeface="ＭＳ Ｐゴシック" charset="-128"/>
              </a:rPr>
              <a:t>entertaintment</a:t>
            </a:r>
            <a:r>
              <a:rPr lang="en-US" dirty="0" smtClean="0">
                <a:ea typeface="ＭＳ Ｐゴシック" charset="-128"/>
              </a:rPr>
              <a:t>/payment/work/play/love):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                                 surveillance like never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158750" y="790575"/>
            <a:ext cx="8985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600" dirty="0">
                <a:solidFill>
                  <a:srgbClr val="262699"/>
                </a:solidFill>
                <a:latin typeface="Tahoma" charset="0"/>
              </a:rPr>
              <a:t>Also a general concern with various aspects: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600" dirty="0">
              <a:solidFill>
                <a:srgbClr val="262699"/>
              </a:solidFill>
              <a:latin typeface="Tahom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Validity of reports or shared informa</a:t>
            </a:r>
            <a:r>
              <a:rPr lang="en-US" sz="2600" dirty="0">
                <a:solidFill>
                  <a:srgbClr val="262699"/>
                </a:solidFill>
                <a:latin typeface="Tahoma" charset="0"/>
              </a:rPr>
              <a:t>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262699"/>
                </a:solidFill>
                <a:latin typeface="Tahoma" charset="0"/>
              </a:rPr>
              <a:t>reputation-based, ground-truth checkable,…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User authentication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262699"/>
                </a:solidFill>
                <a:latin typeface="Tahoma" charset="0"/>
              </a:rPr>
              <a:t>using password, sensors, proximity, anonymous credentials,…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Reliable distributed data management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262699"/>
                </a:solidFill>
                <a:latin typeface="Tahoma" charset="0"/>
              </a:rPr>
              <a:t>p2p-based, best-effort vs. 100% accuracy,…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Dynamic group formation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262699"/>
                </a:solidFill>
                <a:latin typeface="Tahoma" charset="0"/>
              </a:rPr>
              <a:t>based on user registration/revocation, access controlled,…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200" dirty="0">
              <a:solidFill>
                <a:srgbClr val="262699"/>
              </a:solidFill>
              <a:latin typeface="Tahoma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Non-solution for </a:t>
            </a:r>
            <a:r>
              <a:rPr lang="en-US" sz="2600" b="1" u="sng" dirty="0">
                <a:solidFill>
                  <a:srgbClr val="262699"/>
                </a:solidFill>
                <a:latin typeface="Tahoma" charset="0"/>
              </a:rPr>
              <a:t>any</a:t>
            </a:r>
            <a:r>
              <a:rPr lang="en-US" sz="2600" b="1" dirty="0">
                <a:solidFill>
                  <a:srgbClr val="262699"/>
                </a:solidFill>
                <a:latin typeface="Tahoma" charset="0"/>
              </a:rPr>
              <a:t> of the above: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262699"/>
                </a:solidFill>
                <a:latin typeface="Tahoma" charset="0"/>
              </a:rPr>
              <a:t>Register every cell phone to a name, punish for bad communication</a:t>
            </a:r>
          </a:p>
        </p:txBody>
      </p:sp>
      <p:sp>
        <p:nvSpPr>
          <p:cNvPr id="35848" name="Title 1"/>
          <p:cNvSpPr>
            <a:spLocks/>
          </p:cNvSpPr>
          <p:nvPr/>
        </p:nvSpPr>
        <p:spPr bwMode="auto">
          <a:xfrm>
            <a:off x="428625" y="-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 b="1" i="1" dirty="0">
                <a:solidFill>
                  <a:schemeClr val="accent1"/>
                </a:solidFill>
                <a:latin typeface="Tahoma" charset="0"/>
              </a:rPr>
              <a:t>Information Reliability &amp;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465263" y="381000"/>
            <a:ext cx="5791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+mn-lt"/>
                <a:ea typeface="+mn-lt"/>
                <a:cs typeface="+mn-lt"/>
              </a:rPr>
              <a:t>Brain Teaser 2</a:t>
            </a:r>
          </a:p>
        </p:txBody>
      </p:sp>
      <p:pic>
        <p:nvPicPr>
          <p:cNvPr id="14339" name="Picture 60" descr="000836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1236663"/>
            <a:ext cx="12223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1" descr="00083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3208338"/>
            <a:ext cx="13303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2" descr="002837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573463"/>
            <a:ext cx="8556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3"/>
          <p:cNvSpPr txBox="1">
            <a:spLocks noChangeArrowheads="1"/>
          </p:cNvSpPr>
          <p:nvPr/>
        </p:nvSpPr>
        <p:spPr bwMode="auto">
          <a:xfrm>
            <a:off x="0" y="1565275"/>
            <a:ext cx="3736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1. Alice chooses two reals by an unknown process</a:t>
            </a:r>
          </a:p>
        </p:txBody>
      </p:sp>
      <p:sp>
        <p:nvSpPr>
          <p:cNvPr id="14343" name="AutoShape 64"/>
          <p:cNvSpPr>
            <a:spLocks noChangeArrowheads="1"/>
          </p:cNvSpPr>
          <p:nvPr/>
        </p:nvSpPr>
        <p:spPr bwMode="auto">
          <a:xfrm>
            <a:off x="5559425" y="1236663"/>
            <a:ext cx="3394075" cy="1573212"/>
          </a:xfrm>
          <a:prstGeom prst="wedgeEllipseCallout">
            <a:avLst>
              <a:gd name="adj1" fmla="val -81056"/>
              <a:gd name="adj2" fmla="val -13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sz="6000" i="1">
                <a:latin typeface="Times New Roman" charset="0"/>
              </a:rPr>
              <a:t>x</a:t>
            </a:r>
            <a:r>
              <a:rPr lang="en-US" sz="6000" baseline="-25000">
                <a:latin typeface="Times New Roman" charset="0"/>
              </a:rPr>
              <a:t>0</a:t>
            </a:r>
            <a:r>
              <a:rPr lang="en-US" sz="6000">
                <a:latin typeface="Times New Roman" charset="0"/>
              </a:rPr>
              <a:t>&lt; </a:t>
            </a:r>
            <a:r>
              <a:rPr lang="en-US" sz="6000" i="1">
                <a:latin typeface="Times New Roman" charset="0"/>
              </a:rPr>
              <a:t>x</a:t>
            </a:r>
            <a:r>
              <a:rPr lang="en-US" sz="6000" baseline="-25000">
                <a:latin typeface="Times New Roman" charset="0"/>
              </a:rPr>
              <a:t>1</a:t>
            </a:r>
          </a:p>
        </p:txBody>
      </p:sp>
      <p:sp>
        <p:nvSpPr>
          <p:cNvPr id="14344" name="Text Box 65"/>
          <p:cNvSpPr txBox="1">
            <a:spLocks noChangeArrowheads="1"/>
          </p:cNvSpPr>
          <p:nvPr/>
        </p:nvSpPr>
        <p:spPr bwMode="auto">
          <a:xfrm>
            <a:off x="9525" y="3430588"/>
            <a:ext cx="3736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2. Bob chooses a uniformly random bit </a:t>
            </a:r>
            <a:r>
              <a:rPr lang="en-US" sz="2400" i="1">
                <a:latin typeface="Times New Roman" charset="0"/>
              </a:rPr>
              <a:t>b</a:t>
            </a:r>
            <a:endParaRPr lang="en-US" sz="2400">
              <a:latin typeface="Times New Roman" charset="0"/>
            </a:endParaRPr>
          </a:p>
        </p:txBody>
      </p:sp>
      <p:sp>
        <p:nvSpPr>
          <p:cNvPr id="14345" name="Text Box 66"/>
          <p:cNvSpPr txBox="1">
            <a:spLocks noChangeArrowheads="1"/>
          </p:cNvSpPr>
          <p:nvPr/>
        </p:nvSpPr>
        <p:spPr bwMode="auto">
          <a:xfrm>
            <a:off x="161925" y="5202238"/>
            <a:ext cx="373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3. You get only </a:t>
            </a:r>
            <a:r>
              <a:rPr lang="en-US" sz="2800" i="1">
                <a:latin typeface="Times New Roman" charset="0"/>
              </a:rPr>
              <a:t>x</a:t>
            </a:r>
            <a:r>
              <a:rPr lang="en-US" sz="2800" i="1" baseline="-25000">
                <a:latin typeface="Times New Roman" charset="0"/>
              </a:rPr>
              <a:t>b</a:t>
            </a:r>
            <a:r>
              <a:rPr lang="en-US" sz="2400"/>
              <a:t> </a:t>
            </a:r>
          </a:p>
        </p:txBody>
      </p:sp>
      <p:pic>
        <p:nvPicPr>
          <p:cNvPr id="14346" name="Picture 67" descr="004393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488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68"/>
          <p:cNvSpPr>
            <a:spLocks noChangeArrowheads="1"/>
          </p:cNvSpPr>
          <p:nvPr/>
        </p:nvSpPr>
        <p:spPr bwMode="auto">
          <a:xfrm>
            <a:off x="4359275" y="324643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i="1"/>
              <a:t>xb</a:t>
            </a:r>
          </a:p>
        </p:txBody>
      </p:sp>
      <p:sp>
        <p:nvSpPr>
          <p:cNvPr id="14348" name="Rectangle 70"/>
          <p:cNvSpPr>
            <a:spLocks noChangeArrowheads="1"/>
          </p:cNvSpPr>
          <p:nvPr/>
        </p:nvSpPr>
        <p:spPr bwMode="auto">
          <a:xfrm>
            <a:off x="4214813" y="4857750"/>
            <a:ext cx="776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6000" i="1">
                <a:latin typeface="Times New Roman" charset="0"/>
              </a:rPr>
              <a:t>x</a:t>
            </a:r>
            <a:r>
              <a:rPr lang="en-US" sz="6000" i="1" baseline="-25000">
                <a:latin typeface="Times New Roman" charset="0"/>
              </a:rPr>
              <a:t>b</a:t>
            </a:r>
          </a:p>
        </p:txBody>
      </p:sp>
      <p:sp>
        <p:nvSpPr>
          <p:cNvPr id="14349" name="Text Box 71"/>
          <p:cNvSpPr txBox="1">
            <a:spLocks noChangeArrowheads="1"/>
          </p:cNvSpPr>
          <p:nvPr/>
        </p:nvSpPr>
        <p:spPr bwMode="auto">
          <a:xfrm>
            <a:off x="5349875" y="4957763"/>
            <a:ext cx="4213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/>
              <a:t>Your goal: guess </a:t>
            </a:r>
            <a:r>
              <a:rPr lang="en-US" sz="2400" i="1">
                <a:latin typeface="Times New Roman" charset="0"/>
              </a:rPr>
              <a:t>b</a:t>
            </a:r>
            <a:r>
              <a:rPr lang="en-US" sz="2400"/>
              <a:t> with probability better than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What’s </a:t>
            </a:r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different</a:t>
            </a:r>
            <a:b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</a:br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(given all this prior work)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a typeface="ＭＳ Ｐゴシック" charset="-128"/>
              </a:rPr>
              <a:t>Promises</a:t>
            </a:r>
            <a:r>
              <a:rPr lang="en-US" dirty="0" smtClean="0">
                <a:ea typeface="ＭＳ Ｐゴシック" charset="-128"/>
              </a:rPr>
              <a:t> (not available on PCs):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High mobility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Opportunistic networking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Rich sensing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Always-on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Peer-to-peer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dirty="0" err="1" smtClean="0">
                <a:ea typeface="ＭＳ Ｐゴシック" charset="-128"/>
              </a:rPr>
              <a:t>wifi</a:t>
            </a:r>
            <a:r>
              <a:rPr lang="en-US" dirty="0" smtClean="0">
                <a:ea typeface="ＭＳ Ｐゴシック" charset="-128"/>
              </a:rPr>
              <a:t>/</a:t>
            </a:r>
            <a:r>
              <a:rPr lang="en-US" dirty="0" err="1" smtClean="0">
                <a:ea typeface="ＭＳ Ｐゴシック" charset="-128"/>
              </a:rPr>
              <a:t>bluetooth</a:t>
            </a:r>
            <a:r>
              <a:rPr lang="en-US" dirty="0" smtClean="0">
                <a:ea typeface="ＭＳ Ｐゴシック" charset="-128"/>
              </a:rPr>
              <a:t>) and infrastructure mode</a:t>
            </a:r>
            <a:endParaRPr lang="en-US" dirty="0" smtClean="0">
              <a:ea typeface="ＭＳ Ｐゴシック" charset="-128"/>
            </a:endParaRPr>
          </a:p>
          <a:p>
            <a:pPr lvl="1"/>
            <a:endParaRPr lang="en-US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Challenges</a:t>
            </a:r>
            <a:r>
              <a:rPr lang="en-US" dirty="0" smtClean="0">
                <a:ea typeface="ＭＳ Ｐゴシック" charset="-128"/>
              </a:rPr>
              <a:t> (not the same as PCs):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Computing constraints </a:t>
            </a:r>
            <a:r>
              <a:rPr lang="en-US" dirty="0" smtClean="0">
                <a:ea typeface="ＭＳ Ｐゴシック" charset="-128"/>
              </a:rPr>
              <a:t>(e.g., for evaluation of sensory data or running heavy protocols): memory, speed, power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Fixed protocols </a:t>
            </a:r>
            <a:r>
              <a:rPr lang="en-US" dirty="0" smtClean="0">
                <a:ea typeface="ＭＳ Ｐゴシック" charset="-128"/>
              </a:rPr>
              <a:t>at the phone network layer that are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both privacy unfriendly and insecure</a:t>
            </a:r>
          </a:p>
          <a:p>
            <a:pPr lvl="1"/>
            <a:r>
              <a:rPr lang="en-US" i="1" dirty="0" smtClean="0">
                <a:ea typeface="ＭＳ Ｐゴシック" charset="-128"/>
              </a:rPr>
              <a:t>Central control </a:t>
            </a:r>
            <a:r>
              <a:rPr lang="en-US" dirty="0" smtClean="0">
                <a:ea typeface="ＭＳ Ｐゴシック" charset="-128"/>
              </a:rPr>
              <a:t>(large companies/government regulation) that may be unaligned with user incentives </a:t>
            </a:r>
          </a:p>
          <a:p>
            <a:pPr lvl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What’s the Problem?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Wallpaper apps on Android Market are found to be gathering phone numbers, subscriber ID, etc, and transmitting to an unknown server registered in China</a:t>
            </a:r>
          </a:p>
          <a:p>
            <a:r>
              <a:rPr lang="en-US" dirty="0" smtClean="0">
                <a:ea typeface="ＭＳ Ｐゴシック" charset="-128"/>
              </a:rPr>
              <a:t>Thieves steal your car and GPS and use it to find your home, stealing your other car</a:t>
            </a:r>
          </a:p>
          <a:p>
            <a:r>
              <a:rPr lang="en-US" dirty="0" smtClean="0">
                <a:ea typeface="ＭＳ Ｐゴシック" charset="-128"/>
              </a:rPr>
              <a:t>Hackers plant malware in Windows Mobile games that make expensive calls to Somalia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4" name="Picture 3" descr="MC90030094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724558" cy="181782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65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lexispy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0"/>
            <a:ext cx="734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accent1"/>
                </a:solidFill>
                <a:ea typeface="ＭＳ Ｐゴシック" charset="-128"/>
              </a:rPr>
              <a:t>Softphone</a:t>
            </a:r>
            <a:endParaRPr lang="en-US" b="1" i="1" dirty="0" smtClean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Mini laptop/</a:t>
            </a:r>
            <a:r>
              <a:rPr lang="en-US" dirty="0" err="1" smtClean="0">
                <a:ea typeface="ＭＳ Ｐゴシック" charset="-128"/>
              </a:rPr>
              <a:t>netbook</a:t>
            </a:r>
            <a:r>
              <a:rPr lang="en-US" dirty="0" smtClean="0">
                <a:ea typeface="ＭＳ Ｐゴシック" charset="-128"/>
              </a:rPr>
              <a:t> </a:t>
            </a:r>
          </a:p>
          <a:p>
            <a:r>
              <a:rPr lang="en-US" dirty="0" smtClean="0">
                <a:ea typeface="ＭＳ Ｐゴシック" charset="-128"/>
              </a:rPr>
              <a:t>+….</a:t>
            </a:r>
          </a:p>
          <a:p>
            <a:r>
              <a:rPr lang="en-US" dirty="0" smtClean="0">
                <a:ea typeface="ＭＳ Ｐゴシック" charset="-128"/>
              </a:rPr>
              <a:t>Powerful sensors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12" name="Picture 11" descr="handheld-gps-cell-pho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624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hinavasion-CVDQ-M01-3-sd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03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57200" y="3276600"/>
            <a:ext cx="3810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 charset="-128"/>
              </a:rPr>
              <a:t>Location (GPS)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600" y="2819400"/>
            <a:ext cx="3810000" cy="1200329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 charset="-128"/>
              </a:rPr>
              <a:t>Motion (Accelerometer)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2200" y="5105400"/>
            <a:ext cx="3810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 charset="-128"/>
              </a:rPr>
              <a:t>Compass</a:t>
            </a:r>
          </a:p>
        </p:txBody>
      </p:sp>
      <p:sp>
        <p:nvSpPr>
          <p:cNvPr id="20" name="Rectangle 19"/>
          <p:cNvSpPr/>
          <p:nvPr/>
        </p:nvSpPr>
        <p:spPr>
          <a:xfrm rot="480000">
            <a:off x="3379237" y="4681580"/>
            <a:ext cx="3810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 charset="-128"/>
              </a:rPr>
              <a:t>Microphone</a:t>
            </a:r>
          </a:p>
        </p:txBody>
      </p:sp>
      <p:sp>
        <p:nvSpPr>
          <p:cNvPr id="19" name="Rectangle 18"/>
          <p:cNvSpPr/>
          <p:nvPr/>
        </p:nvSpPr>
        <p:spPr>
          <a:xfrm rot="-1380000">
            <a:off x="1149866" y="4402631"/>
            <a:ext cx="3810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 charset="-128"/>
              </a:rPr>
              <a:t>Camera</a:t>
            </a:r>
          </a:p>
        </p:txBody>
      </p:sp>
      <p:pic>
        <p:nvPicPr>
          <p:cNvPr id="25" name="MSSN01085A0000[1].wav">
            <a:hlinkClick r:id="" action="ppaction://media"/>
          </p:cNvPr>
          <p:cNvPicPr>
            <a:picLocks noRot="1" noChangeAspect="1"/>
          </p:cNvPicPr>
          <p:nvPr>
            <a:wavAudioFile r:embed="rId1" name="MSSN01085A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772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How bad could it get?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Bring down 911 systems?</a:t>
            </a:r>
          </a:p>
          <a:p>
            <a:r>
              <a:rPr lang="en-US" dirty="0" smtClean="0">
                <a:ea typeface="ＭＳ Ｐゴシック" charset="-128"/>
              </a:rPr>
              <a:t>Blind air traffic control?</a:t>
            </a:r>
          </a:p>
          <a:p>
            <a:r>
              <a:rPr lang="en-US" dirty="0" smtClean="0">
                <a:ea typeface="ＭＳ Ｐゴシック" charset="-128"/>
              </a:rPr>
              <a:t>Facilitate espionage?</a:t>
            </a:r>
          </a:p>
        </p:txBody>
      </p:sp>
      <p:pic>
        <p:nvPicPr>
          <p:cNvPr id="6148" name="Picture 3" descr="12-4-08-iphone-omn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2474913"/>
            <a:ext cx="3276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8000" y="56261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Friend or Foe?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What’s the good news?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</a:rPr>
              <a:t>We have an opportunity for clean-slate development of </a:t>
            </a:r>
            <a:r>
              <a:rPr lang="en-US" dirty="0" err="1" smtClean="0">
                <a:ea typeface="ＭＳ Ｐゴシック" charset="-128"/>
              </a:rPr>
              <a:t>softphone</a:t>
            </a:r>
            <a:r>
              <a:rPr lang="en-US" dirty="0" smtClean="0">
                <a:ea typeface="ＭＳ Ｐゴシック" charset="-128"/>
              </a:rPr>
              <a:t> security</a:t>
            </a:r>
          </a:p>
          <a:p>
            <a:r>
              <a:rPr lang="en-US" dirty="0" err="1" smtClean="0">
                <a:ea typeface="ＭＳ Ｐゴシック" charset="-128"/>
              </a:rPr>
              <a:t>Softphone</a:t>
            </a:r>
            <a:r>
              <a:rPr lang="en-US" dirty="0" smtClean="0">
                <a:ea typeface="ＭＳ Ｐゴシック" charset="-128"/>
              </a:rPr>
              <a:t> platforms are nascent and relatively fluid architecturally</a:t>
            </a:r>
          </a:p>
          <a:p>
            <a:r>
              <a:rPr lang="en-US" dirty="0" smtClean="0">
                <a:ea typeface="ＭＳ Ｐゴシック" charset="-128"/>
              </a:rPr>
              <a:t>New modalities to leverage in support of security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Physical proximity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Mobility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Rich sensor data stream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399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600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a typeface="ＭＳ Ｐゴシック" charset="-128"/>
              </a:rPr>
              <a:t>Overview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03200" y="2997200"/>
            <a:ext cx="4229100" cy="3822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165600" y="2895600"/>
            <a:ext cx="4229100" cy="3822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600" y="1498600"/>
            <a:ext cx="26001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  <a:cs typeface="ＭＳ Ｐゴシック" charset="-128"/>
              </a:rPr>
              <a:t>User Security and Privacy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6200" y="1524000"/>
            <a:ext cx="16909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latin typeface="+mn-lt"/>
                <a:cs typeface="ＭＳ Ｐゴシック" charset="-128"/>
              </a:rPr>
              <a:t>System 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39497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ＭＳ Ｐゴシック" charset="-128"/>
              </a:rPr>
              <a:t>Attacks on the Hardware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5800" y="4673600"/>
            <a:ext cx="2136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ＭＳ Ｐゴシック" charset="-128"/>
              </a:rPr>
              <a:t>Authentication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486400"/>
            <a:ext cx="3313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ＭＳ Ｐゴシック" charset="-128"/>
              </a:rPr>
              <a:t>Protecting User Privacy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710238" y="4076700"/>
            <a:ext cx="2887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ＭＳ Ｐゴシック" charset="-128"/>
              </a:rPr>
              <a:t>Attack Detection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000" y="5715000"/>
            <a:ext cx="1570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ＭＳ Ｐゴシック" charset="-128"/>
              </a:rPr>
              <a:t>Incentives</a:t>
            </a:r>
          </a:p>
        </p:txBody>
      </p:sp>
      <p:pic>
        <p:nvPicPr>
          <p:cNvPr id="8204" name="Picture 8" descr="MCj043162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78025"/>
            <a:ext cx="9048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" descr="cellphone_by_chipleg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2014538"/>
            <a:ext cx="7223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1931988"/>
            <a:ext cx="11318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8" descr="MCj043162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2028825"/>
            <a:ext cx="9048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5" descr="j028715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7775" y="1941513"/>
            <a:ext cx="9652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1072</Words>
  <Application>Microsoft Office PowerPoint</Application>
  <PresentationFormat>On-screen Show (4:3)</PresentationFormat>
  <Paragraphs>248</Paragraphs>
  <Slides>30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Slide 1</vt:lpstr>
      <vt:lpstr>Slide 2</vt:lpstr>
      <vt:lpstr>Slide 3</vt:lpstr>
      <vt:lpstr>What’s the Problem?</vt:lpstr>
      <vt:lpstr>Slide 5</vt:lpstr>
      <vt:lpstr>Softphone</vt:lpstr>
      <vt:lpstr>How bad could it get? </vt:lpstr>
      <vt:lpstr>What’s the good news?</vt:lpstr>
      <vt:lpstr>Overview</vt:lpstr>
      <vt:lpstr>User Security and Privacy</vt:lpstr>
      <vt:lpstr>User Security and Privacy</vt:lpstr>
      <vt:lpstr>System Security</vt:lpstr>
      <vt:lpstr>System Security</vt:lpstr>
      <vt:lpstr>A Unique Team</vt:lpstr>
      <vt:lpstr>Slide 15</vt:lpstr>
      <vt:lpstr>Collaborators</vt:lpstr>
      <vt:lpstr>Mark Crovella</vt:lpstr>
      <vt:lpstr>Steven Homer</vt:lpstr>
      <vt:lpstr>Sharon Goldberg</vt:lpstr>
      <vt:lpstr>Mark Karpovsky</vt:lpstr>
      <vt:lpstr>Leonid Reyzin</vt:lpstr>
      <vt:lpstr>David Starobinski</vt:lpstr>
      <vt:lpstr>Ari Trachtenberg</vt:lpstr>
      <vt:lpstr>Nikos Triandopoulos</vt:lpstr>
      <vt:lpstr>Tanya Zlateva</vt:lpstr>
      <vt:lpstr>Integrated Security</vt:lpstr>
      <vt:lpstr>The Promise of Ubiquitous Communication and Computation</vt:lpstr>
      <vt:lpstr>Privacy - more than confidentiality</vt:lpstr>
      <vt:lpstr>Slide 29</vt:lpstr>
      <vt:lpstr>What’s different  (given all this prior work)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Abrahamson, Andrew P. (Adm Account)</cp:lastModifiedBy>
  <cp:revision>12</cp:revision>
  <dcterms:created xsi:type="dcterms:W3CDTF">2006-08-16T00:00:00Z</dcterms:created>
  <dcterms:modified xsi:type="dcterms:W3CDTF">2010-09-01T18:15:30Z</dcterms:modified>
</cp:coreProperties>
</file>